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57" r:id="rId4"/>
    <p:sldId id="259" r:id="rId5"/>
    <p:sldId id="260" r:id="rId6"/>
    <p:sldId id="261" r:id="rId7"/>
    <p:sldId id="262" r:id="rId8"/>
    <p:sldId id="263" r:id="rId9"/>
    <p:sldId id="264" r:id="rId10"/>
    <p:sldId id="265" r:id="rId11"/>
    <p:sldId id="268" r:id="rId12"/>
    <p:sldId id="269" r:id="rId13"/>
    <p:sldId id="270" r:id="rId14"/>
    <p:sldId id="274" r:id="rId15"/>
    <p:sldId id="275" r:id="rId16"/>
    <p:sldId id="273" r:id="rId17"/>
    <p:sldId id="272"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6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17" name="Footer Placeholder 16"/>
          <p:cNvSpPr>
            <a:spLocks noGrp="1"/>
          </p:cNvSpPr>
          <p:nvPr>
            <p:ph type="ftr" sz="quarter" idx="11"/>
          </p:nvPr>
        </p:nvSpPr>
        <p:spPr/>
        <p:txBody>
          <a:bodyPr/>
          <a:lstStyle/>
          <a:p>
            <a:endParaRPr lang="tr-T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EFA5A83-2881-48EB-8D0F-5A6607CE7CAD}" type="slidenum">
              <a:rPr lang="tr-TR" smtClean="0"/>
              <a:pPr/>
              <a:t>‹#›</a:t>
            </a:fld>
            <a:endParaRPr lang="tr-T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FA5A83-2881-48EB-8D0F-5A6607CE7CAD}"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FA5A83-2881-48EB-8D0F-5A6607CE7CA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FA5A83-2881-48EB-8D0F-5A6607CE7CAD}" type="slidenum">
              <a:rPr lang="tr-TR" smtClean="0"/>
              <a:pPr/>
              <a:t>‹#›</a:t>
            </a:fld>
            <a:endParaRPr lang="tr-T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5" name="Footer Placeholder 4"/>
          <p:cNvSpPr>
            <a:spLocks noGrp="1"/>
          </p:cNvSpPr>
          <p:nvPr>
            <p:ph type="ftr" sz="quarter" idx="11"/>
          </p:nvPr>
        </p:nvSpPr>
        <p:spPr>
          <a:xfrm>
            <a:off x="800100" y="6172200"/>
            <a:ext cx="4000500" cy="457200"/>
          </a:xfrm>
        </p:spPr>
        <p:txBody>
          <a:bodyPr/>
          <a:lstStyle/>
          <a:p>
            <a:endParaRPr lang="tr-T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EFA5A83-2881-48EB-8D0F-5A6607CE7CAD}"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FA5A83-2881-48EB-8D0F-5A6607CE7CAD}" type="slidenum">
              <a:rPr lang="tr-TR" smtClean="0"/>
              <a:pPr/>
              <a:t>‹#›</a:t>
            </a:fld>
            <a:endParaRPr lang="tr-T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EFA5A83-2881-48EB-8D0F-5A6607CE7CAD}" type="slidenum">
              <a:rPr lang="tr-TR" smtClean="0"/>
              <a:pPr/>
              <a:t>‹#›</a:t>
            </a:fld>
            <a:endParaRPr lang="tr-T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EFA5A83-2881-48EB-8D0F-5A6607CE7CA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EFA5A83-2881-48EB-8D0F-5A6607CE7CA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FA5A83-2881-48EB-8D0F-5A6607CE7CAD}" type="slidenum">
              <a:rPr lang="tr-TR" smtClean="0"/>
              <a:pPr/>
              <a:t>‹#›</a:t>
            </a:fld>
            <a:endParaRPr lang="tr-T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A5FF3F-0631-4788-849A-CBC47EF0AC36}" type="datetimeFigureOut">
              <a:rPr lang="tr-TR" smtClean="0"/>
              <a:pPr/>
              <a:t>26.06.2017</a:t>
            </a:fld>
            <a:endParaRPr lang="tr-TR"/>
          </a:p>
        </p:txBody>
      </p:sp>
      <p:sp>
        <p:nvSpPr>
          <p:cNvPr id="6" name="Footer Placeholder 5"/>
          <p:cNvSpPr>
            <a:spLocks noGrp="1"/>
          </p:cNvSpPr>
          <p:nvPr>
            <p:ph type="ftr" sz="quarter" idx="11"/>
          </p:nvPr>
        </p:nvSpPr>
        <p:spPr>
          <a:xfrm>
            <a:off x="914400" y="6172200"/>
            <a:ext cx="3886200" cy="457200"/>
          </a:xfrm>
        </p:spPr>
        <p:txBody>
          <a:bodyPr/>
          <a:lstStyle/>
          <a:p>
            <a:endParaRPr lang="tr-TR"/>
          </a:p>
        </p:txBody>
      </p:sp>
      <p:sp>
        <p:nvSpPr>
          <p:cNvPr id="7" name="Slide Number Placeholder 6"/>
          <p:cNvSpPr>
            <a:spLocks noGrp="1"/>
          </p:cNvSpPr>
          <p:nvPr>
            <p:ph type="sldNum" sz="quarter" idx="12"/>
          </p:nvPr>
        </p:nvSpPr>
        <p:spPr>
          <a:xfrm>
            <a:off x="146304" y="6208776"/>
            <a:ext cx="457200" cy="457200"/>
          </a:xfrm>
        </p:spPr>
        <p:txBody>
          <a:bodyPr/>
          <a:lstStyle/>
          <a:p>
            <a:fld id="{5EFA5A83-2881-48EB-8D0F-5A6607CE7CAD}" type="slidenum">
              <a:rPr lang="tr-TR" smtClean="0"/>
              <a:pPr/>
              <a:t>‹#›</a:t>
            </a:fld>
            <a:endParaRPr lang="tr-T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6A5FF3F-0631-4788-849A-CBC47EF0AC36}" type="datetimeFigureOut">
              <a:rPr lang="tr-TR" smtClean="0"/>
              <a:pPr/>
              <a:t>26.06.2017</a:t>
            </a:fld>
            <a:endParaRPr lang="tr-T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EFA5A83-2881-48EB-8D0F-5A6607CE7CA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sz="6600" dirty="0" smtClean="0">
                <a:latin typeface="Bodoni MT" pitchFamily="18" charset="0"/>
                <a:ea typeface="Cambria Math" pitchFamily="18" charset="0"/>
              </a:rPr>
              <a:t>INDUSTRY 4.0 and the TEXTILE SECTOR</a:t>
            </a:r>
            <a:endParaRPr lang="tr-TR" sz="6600" dirty="0">
              <a:latin typeface="Bodoni MT" pitchFamily="18" charset="0"/>
              <a:ea typeface="Cambria Math" pitchFamily="18" charset="0"/>
            </a:endParaRPr>
          </a:p>
        </p:txBody>
      </p:sp>
      <p:pic>
        <p:nvPicPr>
          <p:cNvPr id="5122" name="Picture 2" descr="C:\Users\-MED\Desktop\tekstil-halk(1).jpg"/>
          <p:cNvPicPr>
            <a:picLocks noChangeAspect="1" noChangeArrowheads="1"/>
          </p:cNvPicPr>
          <p:nvPr/>
        </p:nvPicPr>
        <p:blipFill>
          <a:blip r:embed="rId2" cstate="print"/>
          <a:srcRect/>
          <a:stretch>
            <a:fillRect/>
          </a:stretch>
        </p:blipFill>
        <p:spPr bwMode="auto">
          <a:xfrm>
            <a:off x="1331640" y="3068960"/>
            <a:ext cx="6584513" cy="378904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8964488" cy="908720"/>
          </a:xfrm>
        </p:spPr>
        <p:txBody>
          <a:bodyPr>
            <a:noAutofit/>
          </a:bodyPr>
          <a:lstStyle/>
          <a:p>
            <a:pPr algn="ctr"/>
            <a:r>
              <a:rPr lang="tr-TR" sz="4400" b="1" dirty="0" smtClean="0">
                <a:latin typeface="Bodoni MT" pitchFamily="18" charset="0"/>
              </a:rPr>
              <a:t>Some of the Expected Changes in the Textile Sector</a:t>
            </a:r>
            <a:endParaRPr lang="tr-TR" sz="4400" b="1" dirty="0">
              <a:latin typeface="Bodoni MT" pitchFamily="18" charset="0"/>
            </a:endParaRPr>
          </a:p>
        </p:txBody>
      </p:sp>
      <p:sp>
        <p:nvSpPr>
          <p:cNvPr id="3" name="Content Placeholder 2"/>
          <p:cNvSpPr>
            <a:spLocks noGrp="1"/>
          </p:cNvSpPr>
          <p:nvPr>
            <p:ph sz="quarter" idx="1"/>
          </p:nvPr>
        </p:nvSpPr>
        <p:spPr>
          <a:xfrm>
            <a:off x="0" y="1916832"/>
            <a:ext cx="9144000" cy="4572000"/>
          </a:xfrm>
        </p:spPr>
        <p:txBody>
          <a:bodyPr>
            <a:normAutofit lnSpcReduction="10000"/>
          </a:bodyPr>
          <a:lstStyle/>
          <a:p>
            <a:r>
              <a:rPr lang="tr-TR" sz="4800" dirty="0" smtClean="0"/>
              <a:t>Fabrics in which sensors can be placed.</a:t>
            </a:r>
          </a:p>
          <a:p>
            <a:r>
              <a:rPr lang="tr-TR" sz="4800" dirty="0" smtClean="0"/>
              <a:t>Some changes in the breathing technology.</a:t>
            </a:r>
          </a:p>
          <a:p>
            <a:r>
              <a:rPr lang="tr-TR" sz="4800" dirty="0" smtClean="0"/>
              <a:t>Fabrics that are conformist to the medical technologies</a:t>
            </a:r>
          </a:p>
          <a:p>
            <a:r>
              <a:rPr lang="tr-TR" sz="4800" dirty="0" smtClean="0"/>
              <a:t>More frequent use of 3D printers.</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tr-TR"/>
          </a:p>
        </p:txBody>
      </p:sp>
      <p:pic>
        <p:nvPicPr>
          <p:cNvPr id="24578" name="Picture 2"/>
          <p:cNvPicPr>
            <a:picLocks noChangeAspect="1" noChangeArrowheads="1"/>
          </p:cNvPicPr>
          <p:nvPr/>
        </p:nvPicPr>
        <p:blipFill>
          <a:blip r:embed="rId2" cstate="print"/>
          <a:srcRect/>
          <a:stretch>
            <a:fillRect/>
          </a:stretch>
        </p:blipFill>
        <p:spPr bwMode="auto">
          <a:xfrm>
            <a:off x="-42594" y="0"/>
            <a:ext cx="9186594" cy="6858000"/>
          </a:xfrm>
          <a:prstGeom prst="rect">
            <a:avLst/>
          </a:prstGeom>
          <a:noFill/>
          <a:ln w="9525">
            <a:noFill/>
            <a:miter lim="800000"/>
            <a:headEnd/>
            <a:tailEnd/>
          </a:ln>
        </p:spPr>
      </p:pic>
      <p:sp>
        <p:nvSpPr>
          <p:cNvPr id="5" name="TextBox 4"/>
          <p:cNvSpPr txBox="1"/>
          <p:nvPr/>
        </p:nvSpPr>
        <p:spPr>
          <a:xfrm>
            <a:off x="5364088" y="2708920"/>
            <a:ext cx="3384376" cy="2062103"/>
          </a:xfrm>
          <a:prstGeom prst="rect">
            <a:avLst/>
          </a:prstGeom>
          <a:solidFill>
            <a:schemeClr val="accent1">
              <a:lumMod val="60000"/>
              <a:lumOff val="40000"/>
            </a:schemeClr>
          </a:solidFill>
        </p:spPr>
        <p:txBody>
          <a:bodyPr wrap="square" rtlCol="0">
            <a:spAutoFit/>
          </a:bodyPr>
          <a:lstStyle/>
          <a:p>
            <a:r>
              <a:rPr lang="tr-TR" sz="3200" b="1" dirty="0" smtClean="0">
                <a:solidFill>
                  <a:schemeClr val="bg1"/>
                </a:solidFill>
                <a:latin typeface="Bodoni MT" pitchFamily="18" charset="0"/>
              </a:rPr>
              <a:t>How much Turkish textile sector is ready for the Industry 4.0? </a:t>
            </a:r>
            <a:endParaRPr lang="tr-TR" sz="3200" b="1" dirty="0">
              <a:solidFill>
                <a:schemeClr val="bg1"/>
              </a:solidFill>
              <a:latin typeface="Bodoni M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548680"/>
          <a:ext cx="9144000" cy="6797673"/>
        </p:xfrm>
        <a:graphic>
          <a:graphicData uri="http://schemas.openxmlformats.org/drawingml/2006/table">
            <a:tbl>
              <a:tblPr firstRow="1" bandRow="1">
                <a:tableStyleId>{5C22544A-7EE6-4342-B048-85BDC9FD1C3A}</a:tableStyleId>
              </a:tblPr>
              <a:tblGrid>
                <a:gridCol w="3103958"/>
                <a:gridCol w="3020021"/>
                <a:gridCol w="3020021"/>
              </a:tblGrid>
              <a:tr h="849805">
                <a:tc>
                  <a:txBody>
                    <a:bodyPr/>
                    <a:lstStyle/>
                    <a:p>
                      <a:pPr algn="ctr"/>
                      <a:endParaRPr lang="tr-TR" sz="2400" dirty="0" smtClean="0"/>
                    </a:p>
                    <a:p>
                      <a:pPr algn="ctr"/>
                      <a:r>
                        <a:rPr lang="tr-TR" sz="2400" dirty="0" smtClean="0"/>
                        <a:t>Title</a:t>
                      </a:r>
                      <a:endParaRPr lang="tr-TR" sz="2400" dirty="0"/>
                    </a:p>
                  </a:txBody>
                  <a:tcPr/>
                </a:tc>
                <a:tc>
                  <a:txBody>
                    <a:bodyPr/>
                    <a:lstStyle/>
                    <a:p>
                      <a:pPr algn="ctr"/>
                      <a:r>
                        <a:rPr lang="tr-TR" sz="2400" dirty="0" smtClean="0"/>
                        <a:t>Summary of the Current Situation</a:t>
                      </a:r>
                      <a:endParaRPr lang="tr-TR" sz="2400" dirty="0"/>
                    </a:p>
                  </a:txBody>
                  <a:tcPr/>
                </a:tc>
                <a:tc>
                  <a:txBody>
                    <a:bodyPr/>
                    <a:lstStyle/>
                    <a:p>
                      <a:pPr algn="ctr"/>
                      <a:r>
                        <a:rPr lang="tr-TR" sz="2400" dirty="0" smtClean="0"/>
                        <a:t>Evaluation of the Situation</a:t>
                      </a:r>
                      <a:endParaRPr lang="tr-TR" sz="2400" dirty="0"/>
                    </a:p>
                  </a:txBody>
                  <a:tcPr/>
                </a:tc>
              </a:tr>
              <a:tr h="2534571">
                <a:tc>
                  <a:txBody>
                    <a:bodyPr/>
                    <a:lstStyle/>
                    <a:p>
                      <a:pPr algn="ctr"/>
                      <a:endParaRPr lang="tr-TR" dirty="0" smtClean="0"/>
                    </a:p>
                    <a:p>
                      <a:pPr algn="ctr"/>
                      <a:endParaRPr lang="tr-TR" sz="2800" b="1" dirty="0" smtClean="0"/>
                    </a:p>
                    <a:p>
                      <a:pPr algn="ctr"/>
                      <a:endParaRPr lang="tr-TR" sz="2800" b="1" dirty="0" smtClean="0"/>
                    </a:p>
                    <a:p>
                      <a:pPr algn="ctr"/>
                      <a:r>
                        <a:rPr lang="tr-TR" sz="2800" b="1" dirty="0" smtClean="0">
                          <a:latin typeface="Bodoni MT" pitchFamily="18" charset="0"/>
                        </a:rPr>
                        <a:t>Capability</a:t>
                      </a:r>
                      <a:endParaRPr lang="tr-TR" sz="2800" b="1" dirty="0">
                        <a:latin typeface="Bodoni MT" pitchFamily="18" charset="0"/>
                      </a:endParaRPr>
                    </a:p>
                  </a:txBody>
                  <a:tcPr/>
                </a:tc>
                <a:tc>
                  <a:txBody>
                    <a:bodyPr/>
                    <a:lstStyle/>
                    <a:p>
                      <a:pPr>
                        <a:buFont typeface="Arial" pitchFamily="34" charset="0"/>
                        <a:buChar char="•"/>
                      </a:pPr>
                      <a:r>
                        <a:rPr lang="tr-TR" sz="1800" dirty="0" smtClean="0">
                          <a:latin typeface="Bodoni MT" pitchFamily="18" charset="0"/>
                        </a:rPr>
                        <a:t>According to the technology literacy index, Turkey is the 48th among 148 countries.</a:t>
                      </a:r>
                    </a:p>
                    <a:p>
                      <a:pPr>
                        <a:buFont typeface="Arial" pitchFamily="34" charset="0"/>
                        <a:buChar char="•"/>
                      </a:pPr>
                      <a:r>
                        <a:rPr lang="tr-TR" sz="1800" dirty="0" smtClean="0">
                          <a:latin typeface="Bodoni MT" pitchFamily="18" charset="0"/>
                        </a:rPr>
                        <a:t>According to the same index, Turkey is the 80th in regard with the capability, 42nd according to the global innovation index.</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2800" dirty="0" smtClean="0">
                        <a:latin typeface="+mn-lt"/>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2800" dirty="0" smtClean="0">
                        <a:latin typeface="+mn-lt"/>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2800" dirty="0" smtClean="0">
                        <a:latin typeface="+mn-lt"/>
                        <a:cs typeface="+mn-cs"/>
                        <a:sym typeface="Wingdings 2"/>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tr-TR" sz="2800" dirty="0" smtClean="0">
                        <a:latin typeface="+mn-lt"/>
                        <a:cs typeface="+mn-cs"/>
                        <a:sym typeface="Wingdings 2"/>
                      </a:endParaRPr>
                    </a:p>
                  </a:txBody>
                  <a:tcPr/>
                </a:tc>
              </a:tr>
              <a:tr h="1619264">
                <a:tc>
                  <a:txBody>
                    <a:bodyPr/>
                    <a:lstStyle/>
                    <a:p>
                      <a:pPr algn="ctr"/>
                      <a:endParaRPr lang="tr-TR" sz="2800" b="1" dirty="0" smtClean="0">
                        <a:latin typeface="Bodoni MT" pitchFamily="18" charset="0"/>
                      </a:endParaRPr>
                    </a:p>
                    <a:p>
                      <a:pPr algn="ctr"/>
                      <a:r>
                        <a:rPr lang="tr-TR" sz="2800" b="1" dirty="0" smtClean="0">
                          <a:latin typeface="Bodoni MT" pitchFamily="18" charset="0"/>
                        </a:rPr>
                        <a:t>Competitiveness</a:t>
                      </a:r>
                      <a:endParaRPr lang="tr-TR"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As far as the competitiveness is concerned, Turkey is the 39th among the 89 sectors in technical textile field whereas China is the 55th</a:t>
                      </a:r>
                      <a:endParaRPr lang="tr-TR" dirty="0"/>
                    </a:p>
                  </a:txBody>
                  <a:tcPr/>
                </a:tc>
                <a:tc>
                  <a:txBody>
                    <a:bodyPr/>
                    <a:lstStyle/>
                    <a:p>
                      <a:pPr algn="ctr"/>
                      <a:endParaRPr lang="tr-TR" dirty="0" smtClean="0"/>
                    </a:p>
                    <a:p>
                      <a:pPr algn="ctr"/>
                      <a:endParaRPr lang="tr-TR" dirty="0"/>
                    </a:p>
                  </a:txBody>
                  <a:tcPr/>
                </a:tc>
              </a:tr>
              <a:tr h="17940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800" b="1" dirty="0" smtClean="0">
                        <a:solidFill>
                          <a:srgbClr val="212121"/>
                        </a:solidFill>
                        <a:latin typeface="Bodoni MT" pitchFamily="18" charset="0"/>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srgbClr val="212121"/>
                          </a:solidFill>
                          <a:latin typeface="Bodoni MT" pitchFamily="18" charset="0"/>
                          <a:cs typeface="Arial" pitchFamily="34" charset="0"/>
                        </a:rPr>
                        <a:t>Entrepreneurship</a:t>
                      </a:r>
                      <a:r>
                        <a:rPr lang="tr-TR" sz="2800" dirty="0" smtClean="0">
                          <a:latin typeface="Bodoni MT" pitchFamily="18" charset="0"/>
                          <a:cs typeface="Arial" pitchFamily="34" charset="0"/>
                        </a:rPr>
                        <a:t> </a:t>
                      </a:r>
                    </a:p>
                    <a:p>
                      <a:pPr algn="ctr"/>
                      <a:endParaRPr lang="tr-TR" sz="2800" dirty="0"/>
                    </a:p>
                  </a:txBody>
                  <a:tcPr/>
                </a:tc>
                <a:tc>
                  <a:txBody>
                    <a:bodyPr/>
                    <a:lstStyle/>
                    <a:p>
                      <a:pPr algn="l"/>
                      <a:r>
                        <a:rPr lang="tr-TR" dirty="0" smtClean="0"/>
                        <a:t>According to</a:t>
                      </a:r>
                      <a:r>
                        <a:rPr lang="tr-TR" baseline="0" dirty="0" smtClean="0"/>
                        <a:t> the World Bank   Global Entrepreneurship Index of 2016,Turkey is the 28th among  133 countries in the world and it is the 18th among the 41 countries in its region.</a:t>
                      </a:r>
                      <a:endParaRPr lang="tr-TR" dirty="0"/>
                    </a:p>
                  </a:txBody>
                  <a:tcPr/>
                </a:tc>
                <a:tc>
                  <a:txBody>
                    <a:bodyPr/>
                    <a:lstStyle/>
                    <a:p>
                      <a:pPr algn="ctr"/>
                      <a:endParaRPr lang="tr-TR" dirty="0"/>
                    </a:p>
                  </a:txBody>
                  <a:tcPr/>
                </a:tc>
              </a:tr>
            </a:tbl>
          </a:graphicData>
        </a:graphic>
      </p:graphicFrame>
      <p:sp>
        <p:nvSpPr>
          <p:cNvPr id="5" name="Rectangle 4"/>
          <p:cNvSpPr/>
          <p:nvPr/>
        </p:nvSpPr>
        <p:spPr>
          <a:xfrm>
            <a:off x="0" y="0"/>
            <a:ext cx="9144000" cy="461665"/>
          </a:xfrm>
          <a:prstGeom prst="rect">
            <a:avLst/>
          </a:prstGeom>
          <a:solidFill>
            <a:schemeClr val="accent1">
              <a:lumMod val="40000"/>
              <a:lumOff val="60000"/>
            </a:schemeClr>
          </a:solidFill>
        </p:spPr>
        <p:txBody>
          <a:bodyPr wrap="square">
            <a:spAutoFit/>
          </a:bodyPr>
          <a:lstStyle/>
          <a:p>
            <a:r>
              <a:rPr lang="tr-TR" sz="2400" b="1" dirty="0" smtClean="0">
                <a:latin typeface="Bodoni MT" pitchFamily="18" charset="0"/>
              </a:rPr>
              <a:t>Is Textile in Turkey compatitive enough for the 4.0 period?</a:t>
            </a:r>
            <a:endParaRPr lang="tr-TR" sz="2400" dirty="0"/>
          </a:p>
        </p:txBody>
      </p:sp>
      <p:sp>
        <p:nvSpPr>
          <p:cNvPr id="8" name="Pie 7"/>
          <p:cNvSpPr/>
          <p:nvPr/>
        </p:nvSpPr>
        <p:spPr>
          <a:xfrm>
            <a:off x="7236296" y="4725144"/>
            <a:ext cx="648072" cy="576064"/>
          </a:xfrm>
          <a:prstGeom prst="p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1026" name="Picture 2" descr="C:\Users\-MED\Desktop\black-and-white-half-circle-symbol_338928.png"/>
          <p:cNvPicPr>
            <a:picLocks noChangeAspect="1" noChangeArrowheads="1"/>
          </p:cNvPicPr>
          <p:nvPr/>
        </p:nvPicPr>
        <p:blipFill>
          <a:blip r:embed="rId2" cstate="print"/>
          <a:srcRect/>
          <a:stretch>
            <a:fillRect/>
          </a:stretch>
        </p:blipFill>
        <p:spPr bwMode="auto">
          <a:xfrm rot="10800000">
            <a:off x="7308304" y="2708920"/>
            <a:ext cx="585217" cy="585217"/>
          </a:xfrm>
          <a:prstGeom prst="rect">
            <a:avLst/>
          </a:prstGeom>
          <a:noFill/>
        </p:spPr>
      </p:pic>
      <p:sp>
        <p:nvSpPr>
          <p:cNvPr id="13" name="Arc 12"/>
          <p:cNvSpPr/>
          <p:nvPr/>
        </p:nvSpPr>
        <p:spPr>
          <a:xfrm>
            <a:off x="7236296" y="4725144"/>
            <a:ext cx="648072" cy="576064"/>
          </a:xfrm>
          <a:prstGeom prst="arc">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4" name="Pie 13"/>
          <p:cNvSpPr/>
          <p:nvPr/>
        </p:nvSpPr>
        <p:spPr>
          <a:xfrm rot="16200000">
            <a:off x="7452320" y="6281936"/>
            <a:ext cx="576064" cy="576064"/>
          </a:xfrm>
          <a:prstGeom prst="pi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Arc 16"/>
          <p:cNvSpPr/>
          <p:nvPr/>
        </p:nvSpPr>
        <p:spPr>
          <a:xfrm rot="16200000">
            <a:off x="7488325" y="6389947"/>
            <a:ext cx="432048" cy="504058"/>
          </a:xfrm>
          <a:prstGeom prst="arc">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pic>
        <p:nvPicPr>
          <p:cNvPr id="1029" name="Picture 5"/>
          <p:cNvPicPr>
            <a:picLocks noChangeAspect="1" noChangeArrowheads="1"/>
          </p:cNvPicPr>
          <p:nvPr/>
        </p:nvPicPr>
        <p:blipFill>
          <a:blip r:embed="rId3" cstate="print"/>
          <a:srcRect/>
          <a:stretch>
            <a:fillRect/>
          </a:stretch>
        </p:blipFill>
        <p:spPr bwMode="auto">
          <a:xfrm>
            <a:off x="6468626" y="1412776"/>
            <a:ext cx="2675374" cy="432048"/>
          </a:xfrm>
          <a:prstGeom prst="rect">
            <a:avLst/>
          </a:prstGeom>
          <a:noFill/>
          <a:ln w="9525">
            <a:noFill/>
            <a:miter lim="800000"/>
            <a:headEnd/>
            <a:tailEnd/>
          </a:ln>
        </p:spPr>
      </p:pic>
      <p:sp>
        <p:nvSpPr>
          <p:cNvPr id="21" name="TextBox 20"/>
          <p:cNvSpPr txBox="1"/>
          <p:nvPr/>
        </p:nvSpPr>
        <p:spPr>
          <a:xfrm>
            <a:off x="6516216" y="1844824"/>
            <a:ext cx="2627784" cy="338554"/>
          </a:xfrm>
          <a:prstGeom prst="rect">
            <a:avLst/>
          </a:prstGeom>
          <a:solidFill>
            <a:schemeClr val="bg1"/>
          </a:solidFill>
        </p:spPr>
        <p:txBody>
          <a:bodyPr wrap="square" rtlCol="0">
            <a:spAutoFit/>
          </a:bodyPr>
          <a:lstStyle/>
          <a:p>
            <a:r>
              <a:rPr lang="tr-TR" sz="1600" dirty="0" smtClean="0">
                <a:latin typeface="Bodoni MT" pitchFamily="18" charset="0"/>
              </a:rPr>
              <a:t>High         Average          Low</a:t>
            </a:r>
            <a:endParaRPr lang="tr-TR" sz="1600" dirty="0">
              <a:latin typeface="Bodoni M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6712"/>
          </a:xfrm>
        </p:spPr>
        <p:txBody>
          <a:bodyPr>
            <a:noAutofit/>
          </a:bodyPr>
          <a:lstStyle/>
          <a:p>
            <a:pPr algn="ctr"/>
            <a:r>
              <a:rPr lang="tr-TR" sz="2000" b="1" dirty="0" smtClean="0"/>
              <a:t>The Top 10 Countries that Turkey Exports Textile to &amp; </a:t>
            </a:r>
            <a:br>
              <a:rPr lang="tr-TR" sz="2000" b="1" dirty="0" smtClean="0"/>
            </a:br>
            <a:r>
              <a:rPr lang="tr-TR" sz="2000" b="1" dirty="0" smtClean="0"/>
              <a:t>Their Shares in the Market</a:t>
            </a:r>
            <a:endParaRPr lang="tr-TR" sz="2000" b="1"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93962" y="788125"/>
            <a:ext cx="8950038" cy="6069875"/>
          </a:xfrm>
          <a:prstGeom prst="rect">
            <a:avLst/>
          </a:prstGeom>
          <a:noFill/>
          <a:ln w="9525">
            <a:noFill/>
            <a:miter lim="800000"/>
            <a:headEnd/>
            <a:tailEnd/>
          </a:ln>
        </p:spPr>
      </p:pic>
      <p:sp>
        <p:nvSpPr>
          <p:cNvPr id="5" name="TextBox 4"/>
          <p:cNvSpPr txBox="1"/>
          <p:nvPr/>
        </p:nvSpPr>
        <p:spPr>
          <a:xfrm>
            <a:off x="3275856" y="836713"/>
            <a:ext cx="936104" cy="307777"/>
          </a:xfrm>
          <a:prstGeom prst="rect">
            <a:avLst/>
          </a:prstGeom>
          <a:solidFill>
            <a:schemeClr val="bg1"/>
          </a:solidFill>
        </p:spPr>
        <p:txBody>
          <a:bodyPr wrap="square" rtlCol="0">
            <a:spAutoFit/>
          </a:bodyPr>
          <a:lstStyle/>
          <a:p>
            <a:r>
              <a:rPr lang="tr-TR" sz="1400" b="1" dirty="0" smtClean="0">
                <a:latin typeface="Bodoni MT" pitchFamily="18" charset="0"/>
              </a:rPr>
              <a:t>FRANCE</a:t>
            </a:r>
            <a:endParaRPr lang="tr-TR" sz="1400" b="1" dirty="0">
              <a:latin typeface="Bodoni MT" pitchFamily="18" charset="0"/>
            </a:endParaRPr>
          </a:p>
        </p:txBody>
      </p:sp>
      <p:sp>
        <p:nvSpPr>
          <p:cNvPr id="6" name="TextBox 5"/>
          <p:cNvSpPr txBox="1"/>
          <p:nvPr/>
        </p:nvSpPr>
        <p:spPr>
          <a:xfrm>
            <a:off x="1907704" y="836712"/>
            <a:ext cx="1224136" cy="369332"/>
          </a:xfrm>
          <a:prstGeom prst="rect">
            <a:avLst/>
          </a:prstGeom>
          <a:solidFill>
            <a:schemeClr val="bg1"/>
          </a:solidFill>
        </p:spPr>
        <p:txBody>
          <a:bodyPr wrap="square" rtlCol="0">
            <a:spAutoFit/>
          </a:bodyPr>
          <a:lstStyle/>
          <a:p>
            <a:r>
              <a:rPr lang="tr-TR" b="1" dirty="0" smtClean="0">
                <a:latin typeface="Bodoni MT" pitchFamily="18" charset="0"/>
              </a:rPr>
              <a:t>POLAND</a:t>
            </a:r>
            <a:endParaRPr lang="tr-TR" b="1" dirty="0">
              <a:latin typeface="Bodoni MT" pitchFamily="18" charset="0"/>
            </a:endParaRPr>
          </a:p>
        </p:txBody>
      </p:sp>
      <p:sp>
        <p:nvSpPr>
          <p:cNvPr id="7" name="TextBox 6"/>
          <p:cNvSpPr txBox="1"/>
          <p:nvPr/>
        </p:nvSpPr>
        <p:spPr>
          <a:xfrm>
            <a:off x="1043608" y="1484784"/>
            <a:ext cx="1152128" cy="369332"/>
          </a:xfrm>
          <a:prstGeom prst="rect">
            <a:avLst/>
          </a:prstGeom>
          <a:solidFill>
            <a:schemeClr val="bg1"/>
          </a:solidFill>
        </p:spPr>
        <p:txBody>
          <a:bodyPr wrap="square" rtlCol="0">
            <a:spAutoFit/>
          </a:bodyPr>
          <a:lstStyle/>
          <a:p>
            <a:r>
              <a:rPr lang="tr-TR" b="1" dirty="0" smtClean="0">
                <a:latin typeface="Bodoni MT" pitchFamily="18" charset="0"/>
              </a:rPr>
              <a:t>HOLAND</a:t>
            </a:r>
            <a:endParaRPr lang="tr-TR" b="1" dirty="0">
              <a:latin typeface="Bodoni MT" pitchFamily="18" charset="0"/>
            </a:endParaRPr>
          </a:p>
        </p:txBody>
      </p:sp>
      <p:sp>
        <p:nvSpPr>
          <p:cNvPr id="8" name="TextBox 7"/>
          <p:cNvSpPr txBox="1"/>
          <p:nvPr/>
        </p:nvSpPr>
        <p:spPr>
          <a:xfrm>
            <a:off x="899592" y="2204864"/>
            <a:ext cx="1080120" cy="369332"/>
          </a:xfrm>
          <a:prstGeom prst="rect">
            <a:avLst/>
          </a:prstGeom>
          <a:solidFill>
            <a:schemeClr val="bg1"/>
          </a:solidFill>
        </p:spPr>
        <p:txBody>
          <a:bodyPr wrap="square" rtlCol="0">
            <a:spAutoFit/>
          </a:bodyPr>
          <a:lstStyle/>
          <a:p>
            <a:r>
              <a:rPr lang="tr-TR" b="1" dirty="0" smtClean="0">
                <a:latin typeface="Bodoni MT" pitchFamily="18" charset="0"/>
              </a:rPr>
              <a:t>SPAIN</a:t>
            </a:r>
            <a:endParaRPr lang="tr-TR" b="1" dirty="0">
              <a:latin typeface="Bodoni MT" pitchFamily="18" charset="0"/>
            </a:endParaRPr>
          </a:p>
        </p:txBody>
      </p:sp>
      <p:sp>
        <p:nvSpPr>
          <p:cNvPr id="9" name="TextBox 8"/>
          <p:cNvSpPr txBox="1"/>
          <p:nvPr/>
        </p:nvSpPr>
        <p:spPr>
          <a:xfrm>
            <a:off x="539552" y="2924944"/>
            <a:ext cx="1368152" cy="369332"/>
          </a:xfrm>
          <a:prstGeom prst="rect">
            <a:avLst/>
          </a:prstGeom>
          <a:solidFill>
            <a:schemeClr val="bg1"/>
          </a:solidFill>
        </p:spPr>
        <p:txBody>
          <a:bodyPr wrap="square" rtlCol="0">
            <a:spAutoFit/>
          </a:bodyPr>
          <a:lstStyle/>
          <a:p>
            <a:r>
              <a:rPr lang="tr-TR" b="1" dirty="0" smtClean="0">
                <a:latin typeface="Bodoni MT" pitchFamily="18" charset="0"/>
              </a:rPr>
              <a:t>ENGLAND</a:t>
            </a:r>
            <a:endParaRPr lang="tr-TR" b="1" dirty="0">
              <a:latin typeface="Bodoni MT" pitchFamily="18" charset="0"/>
            </a:endParaRPr>
          </a:p>
        </p:txBody>
      </p:sp>
      <p:sp>
        <p:nvSpPr>
          <p:cNvPr id="10" name="TextBox 9"/>
          <p:cNvSpPr txBox="1"/>
          <p:nvPr/>
        </p:nvSpPr>
        <p:spPr>
          <a:xfrm>
            <a:off x="971600" y="4077072"/>
            <a:ext cx="864096" cy="369332"/>
          </a:xfrm>
          <a:prstGeom prst="rect">
            <a:avLst/>
          </a:prstGeom>
          <a:solidFill>
            <a:schemeClr val="bg1"/>
          </a:solidFill>
        </p:spPr>
        <p:txBody>
          <a:bodyPr wrap="square" rtlCol="0">
            <a:spAutoFit/>
          </a:bodyPr>
          <a:lstStyle/>
          <a:p>
            <a:r>
              <a:rPr lang="tr-TR" b="1" dirty="0" smtClean="0">
                <a:latin typeface="Bodoni MT" pitchFamily="18" charset="0"/>
              </a:rPr>
              <a:t>IRAN</a:t>
            </a:r>
            <a:endParaRPr lang="tr-TR" b="1" dirty="0">
              <a:latin typeface="Bodoni MT" pitchFamily="18" charset="0"/>
            </a:endParaRPr>
          </a:p>
        </p:txBody>
      </p:sp>
      <p:sp>
        <p:nvSpPr>
          <p:cNvPr id="11" name="TextBox 10"/>
          <p:cNvSpPr txBox="1"/>
          <p:nvPr/>
        </p:nvSpPr>
        <p:spPr>
          <a:xfrm>
            <a:off x="1403648" y="4941168"/>
            <a:ext cx="720080" cy="369332"/>
          </a:xfrm>
          <a:prstGeom prst="rect">
            <a:avLst/>
          </a:prstGeom>
          <a:solidFill>
            <a:schemeClr val="bg1"/>
          </a:solidFill>
        </p:spPr>
        <p:txBody>
          <a:bodyPr wrap="square" rtlCol="0">
            <a:spAutoFit/>
          </a:bodyPr>
          <a:lstStyle/>
          <a:p>
            <a:r>
              <a:rPr lang="tr-TR" b="1" dirty="0" smtClean="0">
                <a:latin typeface="Bodoni MT" pitchFamily="18" charset="0"/>
              </a:rPr>
              <a:t>USA</a:t>
            </a:r>
            <a:endParaRPr lang="tr-TR" b="1" dirty="0">
              <a:latin typeface="Bodoni MT" pitchFamily="18" charset="0"/>
            </a:endParaRPr>
          </a:p>
        </p:txBody>
      </p:sp>
      <p:sp>
        <p:nvSpPr>
          <p:cNvPr id="12" name="TextBox 11"/>
          <p:cNvSpPr txBox="1"/>
          <p:nvPr/>
        </p:nvSpPr>
        <p:spPr>
          <a:xfrm>
            <a:off x="1475656" y="5949280"/>
            <a:ext cx="1440160" cy="369332"/>
          </a:xfrm>
          <a:prstGeom prst="rect">
            <a:avLst/>
          </a:prstGeom>
          <a:solidFill>
            <a:schemeClr val="bg1"/>
          </a:solidFill>
        </p:spPr>
        <p:txBody>
          <a:bodyPr wrap="square" rtlCol="0">
            <a:spAutoFit/>
          </a:bodyPr>
          <a:lstStyle/>
          <a:p>
            <a:r>
              <a:rPr lang="tr-TR" b="1" dirty="0" smtClean="0">
                <a:latin typeface="Bodoni MT" pitchFamily="18" charset="0"/>
              </a:rPr>
              <a:t>BULGARIA</a:t>
            </a:r>
            <a:endParaRPr lang="tr-TR" b="1" dirty="0">
              <a:latin typeface="Bodoni MT" pitchFamily="18" charset="0"/>
            </a:endParaRPr>
          </a:p>
        </p:txBody>
      </p:sp>
      <p:sp>
        <p:nvSpPr>
          <p:cNvPr id="13" name="TextBox 12"/>
          <p:cNvSpPr txBox="1"/>
          <p:nvPr/>
        </p:nvSpPr>
        <p:spPr>
          <a:xfrm>
            <a:off x="2843808" y="6021288"/>
            <a:ext cx="1296144" cy="369332"/>
          </a:xfrm>
          <a:prstGeom prst="rect">
            <a:avLst/>
          </a:prstGeom>
          <a:solidFill>
            <a:schemeClr val="bg1"/>
          </a:solidFill>
        </p:spPr>
        <p:txBody>
          <a:bodyPr wrap="square" rtlCol="0">
            <a:spAutoFit/>
          </a:bodyPr>
          <a:lstStyle/>
          <a:p>
            <a:r>
              <a:rPr lang="tr-TR" b="1" dirty="0" smtClean="0">
                <a:latin typeface="Bodoni MT" pitchFamily="18" charset="0"/>
              </a:rPr>
              <a:t>GERMANY</a:t>
            </a:r>
            <a:endParaRPr lang="tr-TR" b="1" dirty="0">
              <a:latin typeface="Bodoni MT" pitchFamily="18" charset="0"/>
            </a:endParaRPr>
          </a:p>
        </p:txBody>
      </p:sp>
      <p:sp>
        <p:nvSpPr>
          <p:cNvPr id="14" name="TextBox 13"/>
          <p:cNvSpPr txBox="1"/>
          <p:nvPr/>
        </p:nvSpPr>
        <p:spPr>
          <a:xfrm>
            <a:off x="5508104" y="5949280"/>
            <a:ext cx="1008112" cy="369332"/>
          </a:xfrm>
          <a:prstGeom prst="rect">
            <a:avLst/>
          </a:prstGeom>
          <a:solidFill>
            <a:schemeClr val="bg1"/>
          </a:solidFill>
        </p:spPr>
        <p:txBody>
          <a:bodyPr wrap="square" rtlCol="0">
            <a:spAutoFit/>
          </a:bodyPr>
          <a:lstStyle/>
          <a:p>
            <a:r>
              <a:rPr lang="tr-TR" b="1" dirty="0" smtClean="0">
                <a:latin typeface="Bodoni MT" pitchFamily="18" charset="0"/>
              </a:rPr>
              <a:t>ITALY</a:t>
            </a:r>
            <a:endParaRPr lang="tr-TR" b="1" dirty="0">
              <a:latin typeface="Bodoni MT" pitchFamily="18" charset="0"/>
            </a:endParaRPr>
          </a:p>
        </p:txBody>
      </p:sp>
      <p:sp>
        <p:nvSpPr>
          <p:cNvPr id="15" name="TextBox 14"/>
          <p:cNvSpPr txBox="1"/>
          <p:nvPr/>
        </p:nvSpPr>
        <p:spPr>
          <a:xfrm>
            <a:off x="6660232" y="1916832"/>
            <a:ext cx="2232248" cy="369332"/>
          </a:xfrm>
          <a:prstGeom prst="rect">
            <a:avLst/>
          </a:prstGeom>
          <a:solidFill>
            <a:schemeClr val="bg1"/>
          </a:solidFill>
        </p:spPr>
        <p:txBody>
          <a:bodyPr wrap="square" rtlCol="0">
            <a:spAutoFit/>
          </a:bodyPr>
          <a:lstStyle/>
          <a:p>
            <a:r>
              <a:rPr lang="tr-TR" b="1" dirty="0" smtClean="0">
                <a:latin typeface="Bodoni MT" pitchFamily="18" charset="0"/>
              </a:rPr>
              <a:t>OTHER COUNTRIES</a:t>
            </a:r>
            <a:endParaRPr lang="tr-TR" b="1" dirty="0">
              <a:latin typeface="Bodoni MT"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9565" y="0"/>
            <a:ext cx="9153565" cy="6858000"/>
          </a:xfrm>
          <a:prstGeom prst="rect">
            <a:avLst/>
          </a:prstGeom>
          <a:noFill/>
          <a:ln w="9525">
            <a:noFill/>
            <a:miter lim="800000"/>
            <a:headEnd/>
            <a:tailEnd/>
          </a:ln>
        </p:spPr>
      </p:pic>
      <p:sp>
        <p:nvSpPr>
          <p:cNvPr id="5" name="TextBox 4"/>
          <p:cNvSpPr txBox="1"/>
          <p:nvPr/>
        </p:nvSpPr>
        <p:spPr>
          <a:xfrm>
            <a:off x="467544" y="260648"/>
            <a:ext cx="8028384" cy="400110"/>
          </a:xfrm>
          <a:prstGeom prst="rect">
            <a:avLst/>
          </a:prstGeom>
          <a:solidFill>
            <a:schemeClr val="accent1">
              <a:lumMod val="20000"/>
              <a:lumOff val="80000"/>
            </a:schemeClr>
          </a:solidFill>
        </p:spPr>
        <p:txBody>
          <a:bodyPr wrap="square" rtlCol="0">
            <a:spAutoFit/>
          </a:bodyPr>
          <a:lstStyle/>
          <a:p>
            <a:pPr algn="ctr"/>
            <a:r>
              <a:rPr lang="tr-TR" sz="2000" b="1" dirty="0" smtClean="0">
                <a:latin typeface="Bodoni MT" pitchFamily="18" charset="0"/>
              </a:rPr>
              <a:t>TEXTILE AND ITS RAW MATERIALS EXPORTATION OF TURKEY</a:t>
            </a:r>
            <a:endParaRPr lang="tr-TR" sz="2000" b="1" dirty="0">
              <a:latin typeface="Bodoni MT" pitchFamily="18" charset="0"/>
            </a:endParaRPr>
          </a:p>
        </p:txBody>
      </p:sp>
      <p:sp>
        <p:nvSpPr>
          <p:cNvPr id="6" name="TextBox 5"/>
          <p:cNvSpPr txBox="1"/>
          <p:nvPr/>
        </p:nvSpPr>
        <p:spPr>
          <a:xfrm>
            <a:off x="4860032" y="692696"/>
            <a:ext cx="1512168" cy="400110"/>
          </a:xfrm>
          <a:prstGeom prst="rect">
            <a:avLst/>
          </a:prstGeom>
          <a:solidFill>
            <a:schemeClr val="bg1"/>
          </a:solidFill>
        </p:spPr>
        <p:txBody>
          <a:bodyPr wrap="square" rtlCol="0">
            <a:spAutoFit/>
          </a:bodyPr>
          <a:lstStyle/>
          <a:p>
            <a:r>
              <a:rPr lang="tr-TR" sz="2000" b="1" dirty="0" smtClean="0">
                <a:latin typeface="Bodoni MT" pitchFamily="18" charset="0"/>
              </a:rPr>
              <a:t>ANNUAL</a:t>
            </a:r>
            <a:endParaRPr lang="tr-TR" sz="2000" b="1" dirty="0">
              <a:latin typeface="Bodoni MT" pitchFamily="18" charset="0"/>
            </a:endParaRPr>
          </a:p>
        </p:txBody>
      </p:sp>
      <p:sp>
        <p:nvSpPr>
          <p:cNvPr id="7" name="TextBox 6"/>
          <p:cNvSpPr txBox="1"/>
          <p:nvPr/>
        </p:nvSpPr>
        <p:spPr>
          <a:xfrm>
            <a:off x="251520" y="1772816"/>
            <a:ext cx="1475656" cy="369332"/>
          </a:xfrm>
          <a:prstGeom prst="rect">
            <a:avLst/>
          </a:prstGeom>
          <a:solidFill>
            <a:schemeClr val="bg1"/>
          </a:solidFill>
        </p:spPr>
        <p:txBody>
          <a:bodyPr wrap="square" rtlCol="0">
            <a:spAutoFit/>
          </a:bodyPr>
          <a:lstStyle/>
          <a:p>
            <a:pPr algn="ctr"/>
            <a:r>
              <a:rPr lang="tr-TR" b="1" dirty="0" smtClean="0">
                <a:latin typeface="Bodoni MT" pitchFamily="18" charset="0"/>
              </a:rPr>
              <a:t>YEARS</a:t>
            </a:r>
            <a:endParaRPr lang="tr-TR" b="1" dirty="0">
              <a:latin typeface="Bodoni MT" pitchFamily="18" charset="0"/>
            </a:endParaRPr>
          </a:p>
        </p:txBody>
      </p:sp>
      <p:sp>
        <p:nvSpPr>
          <p:cNvPr id="8" name="TextBox 7"/>
          <p:cNvSpPr txBox="1"/>
          <p:nvPr/>
        </p:nvSpPr>
        <p:spPr>
          <a:xfrm>
            <a:off x="2555776" y="1772816"/>
            <a:ext cx="1152128" cy="369332"/>
          </a:xfrm>
          <a:prstGeom prst="rect">
            <a:avLst/>
          </a:prstGeom>
          <a:solidFill>
            <a:schemeClr val="bg1"/>
          </a:solidFill>
        </p:spPr>
        <p:txBody>
          <a:bodyPr wrap="square" rtlCol="0">
            <a:spAutoFit/>
          </a:bodyPr>
          <a:lstStyle/>
          <a:p>
            <a:pPr algn="ctr"/>
            <a:r>
              <a:rPr lang="tr-TR" b="1" dirty="0" smtClean="0"/>
              <a:t>EXPORT</a:t>
            </a:r>
            <a:endParaRPr lang="tr-TR" b="1" dirty="0"/>
          </a:p>
        </p:txBody>
      </p:sp>
      <p:sp>
        <p:nvSpPr>
          <p:cNvPr id="9" name="TextBox 8"/>
          <p:cNvSpPr txBox="1"/>
          <p:nvPr/>
        </p:nvSpPr>
        <p:spPr>
          <a:xfrm>
            <a:off x="4283968" y="1268760"/>
            <a:ext cx="1152128" cy="923330"/>
          </a:xfrm>
          <a:prstGeom prst="rect">
            <a:avLst/>
          </a:prstGeom>
          <a:solidFill>
            <a:schemeClr val="bg1"/>
          </a:solidFill>
        </p:spPr>
        <p:txBody>
          <a:bodyPr wrap="square" rtlCol="0">
            <a:spAutoFit/>
          </a:bodyPr>
          <a:lstStyle/>
          <a:p>
            <a:r>
              <a:rPr lang="tr-TR" b="1" dirty="0" smtClean="0">
                <a:latin typeface="Bodoni MT" pitchFamily="18" charset="0"/>
              </a:rPr>
              <a:t>ANNUAL</a:t>
            </a:r>
          </a:p>
          <a:p>
            <a:r>
              <a:rPr lang="tr-TR" b="1" dirty="0" smtClean="0">
                <a:latin typeface="Bodoni MT" pitchFamily="18" charset="0"/>
              </a:rPr>
              <a:t>CHANGE</a:t>
            </a:r>
          </a:p>
          <a:p>
            <a:r>
              <a:rPr lang="tr-TR" b="1" dirty="0" smtClean="0">
                <a:latin typeface="Bodoni MT" pitchFamily="18" charset="0"/>
              </a:rPr>
              <a:t>       %</a:t>
            </a:r>
            <a:endParaRPr lang="tr-TR" b="1" dirty="0">
              <a:latin typeface="Bodoni MT" pitchFamily="18" charset="0"/>
            </a:endParaRPr>
          </a:p>
        </p:txBody>
      </p:sp>
      <p:sp>
        <p:nvSpPr>
          <p:cNvPr id="10" name="TextBox 9"/>
          <p:cNvSpPr txBox="1"/>
          <p:nvPr/>
        </p:nvSpPr>
        <p:spPr>
          <a:xfrm>
            <a:off x="6012160" y="1772816"/>
            <a:ext cx="1224136" cy="369332"/>
          </a:xfrm>
          <a:prstGeom prst="rect">
            <a:avLst/>
          </a:prstGeom>
          <a:solidFill>
            <a:schemeClr val="bg1"/>
          </a:solidFill>
        </p:spPr>
        <p:txBody>
          <a:bodyPr wrap="square" rtlCol="0">
            <a:spAutoFit/>
          </a:bodyPr>
          <a:lstStyle/>
          <a:p>
            <a:pPr algn="ctr"/>
            <a:r>
              <a:rPr lang="tr-TR" b="1" dirty="0" smtClean="0">
                <a:latin typeface="Bodoni MT" pitchFamily="18" charset="0"/>
              </a:rPr>
              <a:t>IMPORT</a:t>
            </a:r>
            <a:endParaRPr lang="tr-TR" b="1" dirty="0">
              <a:latin typeface="Bodoni MT" pitchFamily="18" charset="0"/>
            </a:endParaRPr>
          </a:p>
        </p:txBody>
      </p:sp>
      <p:sp>
        <p:nvSpPr>
          <p:cNvPr id="11" name="TextBox 10"/>
          <p:cNvSpPr txBox="1"/>
          <p:nvPr/>
        </p:nvSpPr>
        <p:spPr>
          <a:xfrm>
            <a:off x="7884368" y="1268760"/>
            <a:ext cx="1259632" cy="923330"/>
          </a:xfrm>
          <a:prstGeom prst="rect">
            <a:avLst/>
          </a:prstGeom>
          <a:solidFill>
            <a:schemeClr val="bg1"/>
          </a:solidFill>
        </p:spPr>
        <p:txBody>
          <a:bodyPr wrap="square" rtlCol="0">
            <a:spAutoFit/>
          </a:bodyPr>
          <a:lstStyle/>
          <a:p>
            <a:r>
              <a:rPr lang="tr-TR" b="1" dirty="0" smtClean="0">
                <a:latin typeface="Bodoni MT" pitchFamily="18" charset="0"/>
              </a:rPr>
              <a:t>ANNUAL</a:t>
            </a:r>
          </a:p>
          <a:p>
            <a:r>
              <a:rPr lang="tr-TR" b="1" dirty="0" smtClean="0">
                <a:latin typeface="Bodoni MT" pitchFamily="18" charset="0"/>
              </a:rPr>
              <a:t>CHANGE</a:t>
            </a:r>
          </a:p>
          <a:p>
            <a:r>
              <a:rPr lang="tr-TR" b="1" dirty="0" smtClean="0">
                <a:latin typeface="Bodoni MT" pitchFamily="18" charset="0"/>
              </a:rPr>
              <a:t>       %</a:t>
            </a:r>
            <a:endParaRPr lang="tr-TR" b="1" dirty="0">
              <a:latin typeface="Bodoni MT" pitchFamily="18" charset="0"/>
            </a:endParaRPr>
          </a:p>
        </p:txBody>
      </p:sp>
      <p:sp>
        <p:nvSpPr>
          <p:cNvPr id="12" name="TextBox 11"/>
          <p:cNvSpPr txBox="1"/>
          <p:nvPr/>
        </p:nvSpPr>
        <p:spPr>
          <a:xfrm>
            <a:off x="0" y="1052736"/>
            <a:ext cx="1331640" cy="369332"/>
          </a:xfrm>
          <a:prstGeom prst="rect">
            <a:avLst/>
          </a:prstGeom>
          <a:solidFill>
            <a:schemeClr val="bg1"/>
          </a:solidFill>
        </p:spPr>
        <p:txBody>
          <a:bodyPr wrap="square" rtlCol="0">
            <a:spAutoFit/>
          </a:bodyPr>
          <a:lstStyle/>
          <a:p>
            <a:r>
              <a:rPr lang="tr-TR" b="1" dirty="0" smtClean="0">
                <a:latin typeface="Bodoni MT" pitchFamily="18" charset="0"/>
              </a:rPr>
              <a:t>Unit: USD</a:t>
            </a:r>
            <a:endParaRPr lang="tr-TR" b="1" dirty="0">
              <a:latin typeface="Bodoni MT"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0" y="0"/>
            <a:ext cx="9144000" cy="461665"/>
          </a:xfrm>
          <a:prstGeom prst="rect">
            <a:avLst/>
          </a:prstGeom>
          <a:solidFill>
            <a:schemeClr val="accent3">
              <a:lumMod val="20000"/>
              <a:lumOff val="80000"/>
            </a:schemeClr>
          </a:solidFill>
        </p:spPr>
        <p:txBody>
          <a:bodyPr wrap="square" rtlCol="0">
            <a:spAutoFit/>
          </a:bodyPr>
          <a:lstStyle/>
          <a:p>
            <a:pPr algn="ctr"/>
            <a:r>
              <a:rPr lang="tr-TR" sz="2400" b="1" dirty="0" smtClean="0">
                <a:latin typeface="Bodoni MT" pitchFamily="18" charset="0"/>
              </a:rPr>
              <a:t>CONFECTION FOREIGN TRADE OF TURKEY</a:t>
            </a:r>
            <a:r>
              <a:rPr lang="tr-TR" sz="800" b="1" dirty="0" smtClean="0">
                <a:latin typeface="Bodoni MT" pitchFamily="18" charset="0"/>
              </a:rPr>
              <a:t>.</a:t>
            </a:r>
            <a:r>
              <a:rPr lang="tr-TR" sz="2400" b="1" dirty="0" smtClean="0">
                <a:latin typeface="Bodoni MT" pitchFamily="18" charset="0"/>
              </a:rPr>
              <a:t> </a:t>
            </a:r>
            <a:endParaRPr lang="tr-TR" sz="2400" b="1" dirty="0">
              <a:latin typeface="Bodoni MT" pitchFamily="18" charset="0"/>
            </a:endParaRPr>
          </a:p>
        </p:txBody>
      </p:sp>
      <p:sp>
        <p:nvSpPr>
          <p:cNvPr id="7" name="TextBox 6"/>
          <p:cNvSpPr txBox="1"/>
          <p:nvPr/>
        </p:nvSpPr>
        <p:spPr>
          <a:xfrm>
            <a:off x="4860032" y="620688"/>
            <a:ext cx="1296144" cy="400110"/>
          </a:xfrm>
          <a:prstGeom prst="rect">
            <a:avLst/>
          </a:prstGeom>
          <a:solidFill>
            <a:schemeClr val="bg1"/>
          </a:solidFill>
        </p:spPr>
        <p:txBody>
          <a:bodyPr wrap="square" rtlCol="0">
            <a:spAutoFit/>
          </a:bodyPr>
          <a:lstStyle/>
          <a:p>
            <a:r>
              <a:rPr lang="tr-TR" sz="2000" b="1" dirty="0" smtClean="0">
                <a:latin typeface="Bodoni MT" pitchFamily="18" charset="0"/>
              </a:rPr>
              <a:t>ANNUAL</a:t>
            </a:r>
            <a:endParaRPr lang="tr-TR" sz="2000" b="1" dirty="0">
              <a:latin typeface="Bodoni MT" pitchFamily="18" charset="0"/>
            </a:endParaRPr>
          </a:p>
        </p:txBody>
      </p:sp>
      <p:sp>
        <p:nvSpPr>
          <p:cNvPr id="8" name="TextBox 7"/>
          <p:cNvSpPr txBox="1"/>
          <p:nvPr/>
        </p:nvSpPr>
        <p:spPr>
          <a:xfrm>
            <a:off x="0" y="1052736"/>
            <a:ext cx="1259632" cy="369332"/>
          </a:xfrm>
          <a:prstGeom prst="rect">
            <a:avLst/>
          </a:prstGeom>
          <a:solidFill>
            <a:schemeClr val="bg1"/>
          </a:solidFill>
        </p:spPr>
        <p:txBody>
          <a:bodyPr wrap="square" rtlCol="0">
            <a:spAutoFit/>
          </a:bodyPr>
          <a:lstStyle/>
          <a:p>
            <a:r>
              <a:rPr lang="tr-TR" b="1" dirty="0" smtClean="0">
                <a:latin typeface="Bodoni MT" pitchFamily="18" charset="0"/>
              </a:rPr>
              <a:t>Unit: USD</a:t>
            </a:r>
            <a:endParaRPr lang="tr-TR" b="1" dirty="0">
              <a:latin typeface="Bodoni MT" pitchFamily="18" charset="0"/>
            </a:endParaRPr>
          </a:p>
        </p:txBody>
      </p:sp>
      <p:sp>
        <p:nvSpPr>
          <p:cNvPr id="10" name="TextBox 9"/>
          <p:cNvSpPr txBox="1"/>
          <p:nvPr/>
        </p:nvSpPr>
        <p:spPr>
          <a:xfrm>
            <a:off x="251520" y="1772816"/>
            <a:ext cx="1475656" cy="369332"/>
          </a:xfrm>
          <a:prstGeom prst="rect">
            <a:avLst/>
          </a:prstGeom>
          <a:solidFill>
            <a:schemeClr val="bg1"/>
          </a:solidFill>
        </p:spPr>
        <p:txBody>
          <a:bodyPr wrap="square" rtlCol="0">
            <a:spAutoFit/>
          </a:bodyPr>
          <a:lstStyle/>
          <a:p>
            <a:pPr algn="ctr"/>
            <a:r>
              <a:rPr lang="tr-TR" b="1" dirty="0" smtClean="0">
                <a:latin typeface="Bodoni MT" pitchFamily="18" charset="0"/>
              </a:rPr>
              <a:t>YEARS</a:t>
            </a:r>
            <a:endParaRPr lang="tr-TR" b="1" dirty="0">
              <a:latin typeface="Bodoni MT" pitchFamily="18" charset="0"/>
            </a:endParaRPr>
          </a:p>
        </p:txBody>
      </p:sp>
      <p:sp>
        <p:nvSpPr>
          <p:cNvPr id="11" name="TextBox 10"/>
          <p:cNvSpPr txBox="1"/>
          <p:nvPr/>
        </p:nvSpPr>
        <p:spPr>
          <a:xfrm>
            <a:off x="2555776" y="1772816"/>
            <a:ext cx="1152128" cy="369332"/>
          </a:xfrm>
          <a:prstGeom prst="rect">
            <a:avLst/>
          </a:prstGeom>
          <a:solidFill>
            <a:schemeClr val="bg1"/>
          </a:solidFill>
        </p:spPr>
        <p:txBody>
          <a:bodyPr wrap="square" rtlCol="0">
            <a:spAutoFit/>
          </a:bodyPr>
          <a:lstStyle/>
          <a:p>
            <a:pPr algn="ctr"/>
            <a:r>
              <a:rPr lang="tr-TR" b="1" dirty="0" smtClean="0"/>
              <a:t>EXPORT</a:t>
            </a:r>
            <a:endParaRPr lang="tr-TR" b="1" dirty="0"/>
          </a:p>
        </p:txBody>
      </p:sp>
      <p:sp>
        <p:nvSpPr>
          <p:cNvPr id="12" name="TextBox 11"/>
          <p:cNvSpPr txBox="1"/>
          <p:nvPr/>
        </p:nvSpPr>
        <p:spPr>
          <a:xfrm>
            <a:off x="4283968" y="1196752"/>
            <a:ext cx="1152128" cy="923330"/>
          </a:xfrm>
          <a:prstGeom prst="rect">
            <a:avLst/>
          </a:prstGeom>
          <a:solidFill>
            <a:schemeClr val="bg1"/>
          </a:solidFill>
        </p:spPr>
        <p:txBody>
          <a:bodyPr wrap="square" rtlCol="0">
            <a:spAutoFit/>
          </a:bodyPr>
          <a:lstStyle/>
          <a:p>
            <a:r>
              <a:rPr lang="tr-TR" b="1" dirty="0" smtClean="0">
                <a:latin typeface="Bodoni MT" pitchFamily="18" charset="0"/>
              </a:rPr>
              <a:t>ANNUAL</a:t>
            </a:r>
          </a:p>
          <a:p>
            <a:r>
              <a:rPr lang="tr-TR" b="1" dirty="0" smtClean="0">
                <a:latin typeface="Bodoni MT" pitchFamily="18" charset="0"/>
              </a:rPr>
              <a:t>CHANGE</a:t>
            </a:r>
          </a:p>
          <a:p>
            <a:r>
              <a:rPr lang="tr-TR" b="1" dirty="0" smtClean="0">
                <a:latin typeface="Bodoni MT" pitchFamily="18" charset="0"/>
              </a:rPr>
              <a:t>       %</a:t>
            </a:r>
            <a:endParaRPr lang="tr-TR" b="1" dirty="0">
              <a:latin typeface="Bodoni MT" pitchFamily="18" charset="0"/>
            </a:endParaRPr>
          </a:p>
        </p:txBody>
      </p:sp>
      <p:sp>
        <p:nvSpPr>
          <p:cNvPr id="13" name="TextBox 12"/>
          <p:cNvSpPr txBox="1"/>
          <p:nvPr/>
        </p:nvSpPr>
        <p:spPr>
          <a:xfrm>
            <a:off x="7884368" y="1196752"/>
            <a:ext cx="1259632" cy="923330"/>
          </a:xfrm>
          <a:prstGeom prst="rect">
            <a:avLst/>
          </a:prstGeom>
          <a:solidFill>
            <a:schemeClr val="bg1"/>
          </a:solidFill>
        </p:spPr>
        <p:txBody>
          <a:bodyPr wrap="square" rtlCol="0">
            <a:spAutoFit/>
          </a:bodyPr>
          <a:lstStyle/>
          <a:p>
            <a:r>
              <a:rPr lang="tr-TR" b="1" dirty="0" smtClean="0">
                <a:latin typeface="Bodoni MT" pitchFamily="18" charset="0"/>
              </a:rPr>
              <a:t>ANNUAL</a:t>
            </a:r>
          </a:p>
          <a:p>
            <a:r>
              <a:rPr lang="tr-TR" b="1" dirty="0" smtClean="0">
                <a:latin typeface="Bodoni MT" pitchFamily="18" charset="0"/>
              </a:rPr>
              <a:t>CHANGE</a:t>
            </a:r>
          </a:p>
          <a:p>
            <a:r>
              <a:rPr lang="tr-TR" b="1" dirty="0" smtClean="0">
                <a:latin typeface="Bodoni MT" pitchFamily="18" charset="0"/>
              </a:rPr>
              <a:t>       %</a:t>
            </a:r>
            <a:endParaRPr lang="tr-TR" b="1" dirty="0">
              <a:latin typeface="Bodoni MT" pitchFamily="18" charset="0"/>
            </a:endParaRPr>
          </a:p>
        </p:txBody>
      </p:sp>
      <p:sp>
        <p:nvSpPr>
          <p:cNvPr id="14" name="TextBox 13"/>
          <p:cNvSpPr txBox="1"/>
          <p:nvPr/>
        </p:nvSpPr>
        <p:spPr>
          <a:xfrm>
            <a:off x="6012160" y="1772816"/>
            <a:ext cx="1224136" cy="369332"/>
          </a:xfrm>
          <a:prstGeom prst="rect">
            <a:avLst/>
          </a:prstGeom>
          <a:solidFill>
            <a:schemeClr val="bg1"/>
          </a:solidFill>
        </p:spPr>
        <p:txBody>
          <a:bodyPr wrap="square" rtlCol="0">
            <a:spAutoFit/>
          </a:bodyPr>
          <a:lstStyle/>
          <a:p>
            <a:pPr algn="ctr"/>
            <a:r>
              <a:rPr lang="tr-TR" b="1" dirty="0" smtClean="0">
                <a:latin typeface="Bodoni MT" pitchFamily="18" charset="0"/>
              </a:rPr>
              <a:t>IMPORT</a:t>
            </a:r>
            <a:endParaRPr lang="tr-TR" b="1" dirty="0">
              <a:latin typeface="Bodoni MT" pitchFamily="18" charset="0"/>
            </a:endParaRPr>
          </a:p>
        </p:txBody>
      </p:sp>
      <p:sp>
        <p:nvSpPr>
          <p:cNvPr id="15" name="TextBox 14"/>
          <p:cNvSpPr txBox="1"/>
          <p:nvPr/>
        </p:nvSpPr>
        <p:spPr>
          <a:xfrm>
            <a:off x="827584" y="404664"/>
            <a:ext cx="7344816" cy="215444"/>
          </a:xfrm>
          <a:prstGeom prst="rect">
            <a:avLst/>
          </a:prstGeom>
          <a:solidFill>
            <a:schemeClr val="accent3">
              <a:lumMod val="20000"/>
              <a:lumOff val="80000"/>
            </a:schemeClr>
          </a:solidFill>
        </p:spPr>
        <p:txBody>
          <a:bodyPr wrap="square" rtlCol="0">
            <a:spAutoFit/>
          </a:bodyPr>
          <a:lstStyle/>
          <a:p>
            <a:r>
              <a:rPr lang="tr-TR" sz="800" dirty="0" smtClean="0">
                <a:solidFill>
                  <a:schemeClr val="accent3">
                    <a:lumMod val="20000"/>
                    <a:lumOff val="80000"/>
                  </a:schemeClr>
                </a:solidFill>
              </a:rPr>
              <a:t>ghjhhkkjlşlşlşlşyufgbdfsdfdfasasdassaasfddfdbfghfggghnghmhmhmnmnmnmnmnmdd</a:t>
            </a:r>
            <a:endParaRPr lang="tr-TR"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20688"/>
          </a:xfrm>
        </p:spPr>
        <p:txBody>
          <a:bodyPr>
            <a:normAutofit fontScale="90000"/>
          </a:bodyPr>
          <a:lstStyle/>
          <a:p>
            <a:pPr algn="ctr"/>
            <a:r>
              <a:rPr lang="tr-TR" dirty="0" smtClean="0">
                <a:solidFill>
                  <a:srgbClr val="FF0000"/>
                </a:solidFill>
                <a:latin typeface="Bodoni MT" pitchFamily="18" charset="0"/>
              </a:rPr>
              <a:t>Conclusion</a:t>
            </a:r>
            <a:endParaRPr lang="tr-TR" dirty="0">
              <a:solidFill>
                <a:srgbClr val="FF0000"/>
              </a:solidFill>
              <a:latin typeface="Bodoni MT" pitchFamily="18" charset="0"/>
            </a:endParaRPr>
          </a:p>
        </p:txBody>
      </p:sp>
      <p:sp>
        <p:nvSpPr>
          <p:cNvPr id="3" name="Content Placeholder 2"/>
          <p:cNvSpPr>
            <a:spLocks noGrp="1"/>
          </p:cNvSpPr>
          <p:nvPr>
            <p:ph sz="quarter" idx="1"/>
          </p:nvPr>
        </p:nvSpPr>
        <p:spPr>
          <a:xfrm>
            <a:off x="0" y="764704"/>
            <a:ext cx="9144000" cy="6093296"/>
          </a:xfrm>
        </p:spPr>
        <p:txBody>
          <a:bodyPr>
            <a:noAutofit/>
          </a:bodyPr>
          <a:lstStyle/>
          <a:p>
            <a:r>
              <a:rPr lang="tr-TR" sz="2800" dirty="0" smtClean="0">
                <a:latin typeface="Bodoni MT" pitchFamily="18" charset="0"/>
              </a:rPr>
              <a:t>The first country to apply the Industry 4.0 developments will be the leader of the textile market in the world. In order for Turkey to compete with other countries in this field, it must apply these applications before other countries do.</a:t>
            </a:r>
          </a:p>
          <a:p>
            <a:r>
              <a:rPr lang="tr-TR" sz="2800" dirty="0" smtClean="0">
                <a:latin typeface="Bodoni MT" pitchFamily="18" charset="0"/>
              </a:rPr>
              <a:t> When we compare the annual textile exportation performance of Turkey, we see that it has been one of the leading countries with a great potential in the world textile market. The exportation made its peak in 2012 and 2013 and there seems to be a decrease in the export rates due to the economical crisis in the world, but experts are hopeful about the textile export performance of Turkey  in the near future.</a:t>
            </a:r>
            <a:endParaRPr lang="tr-TR" sz="2800" dirty="0">
              <a:latin typeface="Bodoni MT"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0106"/>
          </a:xfrm>
        </p:spPr>
        <p:txBody>
          <a:bodyPr>
            <a:noAutofit/>
          </a:bodyPr>
          <a:lstStyle/>
          <a:p>
            <a:pPr algn="ctr"/>
            <a:r>
              <a:rPr lang="tr-TR" sz="3000" b="1" dirty="0" smtClean="0">
                <a:solidFill>
                  <a:srgbClr val="FF0000"/>
                </a:solidFill>
                <a:latin typeface="Bodoni MT" pitchFamily="18" charset="0"/>
              </a:rPr>
              <a:t>The Textile Exportation Performance of Turkey in 2 017</a:t>
            </a:r>
            <a:endParaRPr lang="tr-TR" sz="3000" b="1" dirty="0">
              <a:solidFill>
                <a:srgbClr val="FF0000"/>
              </a:solidFill>
              <a:latin typeface="Bodoni MT" pitchFamily="18" charset="0"/>
            </a:endParaRPr>
          </a:p>
        </p:txBody>
      </p:sp>
      <p:sp>
        <p:nvSpPr>
          <p:cNvPr id="3" name="Content Placeholder 2"/>
          <p:cNvSpPr>
            <a:spLocks noGrp="1"/>
          </p:cNvSpPr>
          <p:nvPr>
            <p:ph sz="quarter" idx="1"/>
          </p:nvPr>
        </p:nvSpPr>
        <p:spPr>
          <a:xfrm>
            <a:off x="0" y="980728"/>
            <a:ext cx="9144000" cy="5616624"/>
          </a:xfrm>
        </p:spPr>
        <p:txBody>
          <a:bodyPr>
            <a:noAutofit/>
          </a:bodyPr>
          <a:lstStyle/>
          <a:p>
            <a:r>
              <a:rPr lang="tr-TR" sz="3600" dirty="0" smtClean="0">
                <a:latin typeface="Bodoni MT" pitchFamily="18" charset="0"/>
              </a:rPr>
              <a:t>The total exportation of textile and raw materials of Turkey in January, 2017 was approximaley 763 billion dollars with 2.3 % increase.</a:t>
            </a:r>
          </a:p>
          <a:p>
            <a:r>
              <a:rPr lang="tr-TR" sz="3600" dirty="0" smtClean="0">
                <a:latin typeface="Bodoni MT" pitchFamily="18" charset="0"/>
              </a:rPr>
              <a:t>When we compare our textile exportation values, it can be claimed that the most important country for our market is Germany. Our export value to Germany in January, 2017 was approximately 65 billion dollars.</a:t>
            </a:r>
            <a:endParaRPr lang="tr-TR" sz="3600" dirty="0">
              <a:latin typeface="Bodoni MT"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tr-TR"/>
          </a:p>
        </p:txBody>
      </p:sp>
      <p:pic>
        <p:nvPicPr>
          <p:cNvPr id="20482" name="Picture 2"/>
          <p:cNvPicPr>
            <a:picLocks noChangeAspect="1" noChangeArrowheads="1"/>
          </p:cNvPicPr>
          <p:nvPr/>
        </p:nvPicPr>
        <p:blipFill>
          <a:blip r:embed="rId2" cstate="print"/>
          <a:srcRect/>
          <a:stretch>
            <a:fillRect/>
          </a:stretch>
        </p:blipFill>
        <p:spPr bwMode="auto">
          <a:xfrm>
            <a:off x="-22796" y="0"/>
            <a:ext cx="9166796" cy="6858000"/>
          </a:xfrm>
          <a:prstGeom prst="rect">
            <a:avLst/>
          </a:prstGeom>
          <a:noFill/>
          <a:ln w="9525">
            <a:noFill/>
            <a:miter lim="800000"/>
            <a:headEnd/>
            <a:tailEnd/>
          </a:ln>
        </p:spPr>
      </p:pic>
      <p:sp>
        <p:nvSpPr>
          <p:cNvPr id="5" name="TextBox 4"/>
          <p:cNvSpPr txBox="1"/>
          <p:nvPr/>
        </p:nvSpPr>
        <p:spPr>
          <a:xfrm>
            <a:off x="5220072" y="2636912"/>
            <a:ext cx="3672408" cy="2369880"/>
          </a:xfrm>
          <a:prstGeom prst="rect">
            <a:avLst/>
          </a:prstGeom>
          <a:solidFill>
            <a:schemeClr val="accent1">
              <a:lumMod val="60000"/>
              <a:lumOff val="40000"/>
            </a:schemeClr>
          </a:solidFill>
        </p:spPr>
        <p:txBody>
          <a:bodyPr wrap="square" rtlCol="0">
            <a:spAutoFit/>
          </a:bodyPr>
          <a:lstStyle/>
          <a:p>
            <a:r>
              <a:rPr lang="tr-TR" sz="2800" b="1" dirty="0" smtClean="0">
                <a:latin typeface="Bodoni MT" pitchFamily="18" charset="0"/>
              </a:rPr>
              <a:t>A NEW ERA IN THE PRODUCTION PROCESS AND THE PRODUCTS:</a:t>
            </a:r>
          </a:p>
          <a:p>
            <a:r>
              <a:rPr lang="tr-TR" sz="3600" b="1" dirty="0" smtClean="0">
                <a:latin typeface="Bodoni MT" pitchFamily="18" charset="0"/>
              </a:rPr>
              <a:t>INDUSTRY 4.0</a:t>
            </a:r>
            <a:endParaRPr lang="tr-TR" sz="3600" b="1" dirty="0">
              <a:latin typeface="Bodoni M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b="1" dirty="0" smtClean="0">
                <a:latin typeface="Andalus" pitchFamily="18" charset="-78"/>
                <a:cs typeface="Andalus" pitchFamily="18" charset="-78"/>
              </a:rPr>
              <a:t>INDUSTRY 4.0</a:t>
            </a:r>
            <a:endParaRPr lang="tr-TR" b="1" dirty="0">
              <a:latin typeface="Andalus" pitchFamily="18" charset="-78"/>
              <a:cs typeface="Andalus" pitchFamily="18" charset="-78"/>
            </a:endParaRPr>
          </a:p>
        </p:txBody>
      </p:sp>
      <p:sp>
        <p:nvSpPr>
          <p:cNvPr id="3" name="Content Placeholder 2"/>
          <p:cNvSpPr>
            <a:spLocks noGrp="1"/>
          </p:cNvSpPr>
          <p:nvPr>
            <p:ph sz="quarter" idx="1"/>
          </p:nvPr>
        </p:nvSpPr>
        <p:spPr>
          <a:xfrm>
            <a:off x="323528" y="1268760"/>
            <a:ext cx="8363272" cy="5328592"/>
          </a:xfrm>
        </p:spPr>
        <p:txBody>
          <a:bodyPr>
            <a:normAutofit/>
          </a:bodyPr>
          <a:lstStyle/>
          <a:p>
            <a:r>
              <a:rPr lang="en-US" b="1" dirty="0" smtClean="0"/>
              <a:t>Industry 4.0</a:t>
            </a:r>
            <a:r>
              <a:rPr lang="en-US" dirty="0" smtClean="0"/>
              <a:t> is the current trend of</a:t>
            </a:r>
            <a:r>
              <a:rPr lang="tr-TR" dirty="0" smtClean="0"/>
              <a:t> automation</a:t>
            </a:r>
            <a:r>
              <a:rPr lang="en-US" dirty="0" smtClean="0"/>
              <a:t>  and data exchange in manufacturing technologies. It includes</a:t>
            </a:r>
            <a:r>
              <a:rPr lang="tr-TR" dirty="0" smtClean="0"/>
              <a:t> </a:t>
            </a:r>
            <a:r>
              <a:rPr lang="tr-TR" u="sng" dirty="0" smtClean="0"/>
              <a:t>cyber-physical systems</a:t>
            </a:r>
            <a:r>
              <a:rPr lang="en-US" dirty="0" smtClean="0"/>
              <a:t>, the</a:t>
            </a:r>
            <a:r>
              <a:rPr lang="tr-TR" dirty="0" smtClean="0"/>
              <a:t> </a:t>
            </a:r>
            <a:r>
              <a:rPr lang="tr-TR" u="sng" dirty="0" smtClean="0"/>
              <a:t>Internet of things</a:t>
            </a:r>
            <a:r>
              <a:rPr lang="en-US" dirty="0" smtClean="0"/>
              <a:t> and</a:t>
            </a:r>
            <a:r>
              <a:rPr lang="tr-TR" dirty="0" smtClean="0"/>
              <a:t> </a:t>
            </a:r>
            <a:r>
              <a:rPr lang="tr-TR" u="sng" dirty="0" smtClean="0"/>
              <a:t>cloud computing</a:t>
            </a:r>
            <a:r>
              <a:rPr lang="en-US" dirty="0" smtClean="0"/>
              <a:t> </a:t>
            </a:r>
            <a:endParaRPr lang="tr-TR" dirty="0" smtClean="0"/>
          </a:p>
          <a:p>
            <a:r>
              <a:rPr lang="en-US" dirty="0" smtClean="0"/>
              <a:t>Industry 4.0 creates what has been called a "smart factory". Within the modular structured smart factories, cyber-physical systems monitor physical processes, create a virtual copy of the physical world and make decentralized decisions. Over the Internet of Things, cyber-physical systems communicate and cooperate with each other and with humans in real time, and via the Internet of Services, both internal and cross-organizational services are offered and used by participants of the</a:t>
            </a:r>
            <a:r>
              <a:rPr lang="tr-TR" dirty="0" smtClean="0"/>
              <a:t> </a:t>
            </a:r>
            <a:r>
              <a:rPr lang="tr-TR" u="sng" dirty="0" smtClean="0"/>
              <a:t>value chain</a:t>
            </a:r>
            <a:r>
              <a:rPr lang="en-US" dirty="0" smtClean="0"/>
              <a:t>.</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ED\Desktop\etdp-2015-d1-smac-the-journey-from-automation-to-digital-factory-snjeev-kapoor-ford-motor-company-24-638.jpg"/>
          <p:cNvPicPr>
            <a:picLocks noGrp="1" noChangeAspect="1" noChangeArrowheads="1"/>
          </p:cNvPicPr>
          <p:nvPr>
            <p:ph sz="quarter" idx="1"/>
          </p:nvPr>
        </p:nvPicPr>
        <p:blipFill>
          <a:blip r:embed="rId2" cstate="print"/>
          <a:srcRect/>
          <a:stretch>
            <a:fillRect/>
          </a:stretch>
        </p:blipFill>
        <p:spPr bwMode="auto">
          <a:xfrm>
            <a:off x="35924" y="836712"/>
            <a:ext cx="9108076" cy="5125077"/>
          </a:xfrm>
          <a:prstGeom prst="rect">
            <a:avLst/>
          </a:prstGeom>
          <a:noFill/>
        </p:spPr>
      </p:pic>
      <p:sp>
        <p:nvSpPr>
          <p:cNvPr id="8" name="TextBox 7"/>
          <p:cNvSpPr txBox="1"/>
          <p:nvPr/>
        </p:nvSpPr>
        <p:spPr>
          <a:xfrm>
            <a:off x="0" y="5229200"/>
            <a:ext cx="9144000" cy="769441"/>
          </a:xfrm>
          <a:prstGeom prst="rect">
            <a:avLst/>
          </a:prstGeom>
          <a:solidFill>
            <a:schemeClr val="bg1"/>
          </a:solidFill>
        </p:spPr>
        <p:txBody>
          <a:bodyPr wrap="square" rtlCol="0">
            <a:spAutoFit/>
          </a:bodyPr>
          <a:lstStyle/>
          <a:p>
            <a:r>
              <a:rPr lang="tr-TR" sz="4400" dirty="0" smtClean="0">
                <a:solidFill>
                  <a:schemeClr val="bg1"/>
                </a:solidFill>
              </a:rPr>
              <a:t>dfgdfhghh</a:t>
            </a:r>
            <a:endParaRPr lang="tr-TR" sz="4400" dirty="0">
              <a:solidFill>
                <a:schemeClr val="bg1"/>
              </a:solidFill>
            </a:endParaRPr>
          </a:p>
        </p:txBody>
      </p:sp>
      <p:pic>
        <p:nvPicPr>
          <p:cNvPr id="9" name="Picture 8" descr="1.png"/>
          <p:cNvPicPr>
            <a:picLocks noChangeAspect="1"/>
          </p:cNvPicPr>
          <p:nvPr/>
        </p:nvPicPr>
        <p:blipFill>
          <a:blip r:embed="rId3" cstate="print"/>
          <a:stretch>
            <a:fillRect/>
          </a:stretch>
        </p:blipFill>
        <p:spPr>
          <a:xfrm>
            <a:off x="827584" y="5013176"/>
            <a:ext cx="1057703" cy="1295924"/>
          </a:xfrm>
          <a:prstGeom prst="rect">
            <a:avLst/>
          </a:prstGeom>
        </p:spPr>
      </p:pic>
      <p:pic>
        <p:nvPicPr>
          <p:cNvPr id="13" name="Picture 12" descr="2.png"/>
          <p:cNvPicPr>
            <a:picLocks noChangeAspect="1"/>
          </p:cNvPicPr>
          <p:nvPr/>
        </p:nvPicPr>
        <p:blipFill>
          <a:blip r:embed="rId4" cstate="print"/>
          <a:stretch>
            <a:fillRect/>
          </a:stretch>
        </p:blipFill>
        <p:spPr>
          <a:xfrm>
            <a:off x="2843808" y="4869160"/>
            <a:ext cx="1143462" cy="1372155"/>
          </a:xfrm>
          <a:prstGeom prst="rect">
            <a:avLst/>
          </a:prstGeom>
        </p:spPr>
      </p:pic>
      <p:pic>
        <p:nvPicPr>
          <p:cNvPr id="14" name="Picture 13" descr="3.png"/>
          <p:cNvPicPr>
            <a:picLocks noChangeAspect="1"/>
          </p:cNvPicPr>
          <p:nvPr/>
        </p:nvPicPr>
        <p:blipFill>
          <a:blip r:embed="rId5" cstate="print"/>
          <a:stretch>
            <a:fillRect/>
          </a:stretch>
        </p:blipFill>
        <p:spPr>
          <a:xfrm>
            <a:off x="5076056" y="4869160"/>
            <a:ext cx="1095818" cy="1334039"/>
          </a:xfrm>
          <a:prstGeom prst="rect">
            <a:avLst/>
          </a:prstGeom>
        </p:spPr>
      </p:pic>
      <p:pic>
        <p:nvPicPr>
          <p:cNvPr id="15" name="Picture 14" descr="4.png"/>
          <p:cNvPicPr>
            <a:picLocks noChangeAspect="1"/>
          </p:cNvPicPr>
          <p:nvPr/>
        </p:nvPicPr>
        <p:blipFill>
          <a:blip r:embed="rId6" cstate="print"/>
          <a:stretch>
            <a:fillRect/>
          </a:stretch>
        </p:blipFill>
        <p:spPr>
          <a:xfrm>
            <a:off x="7020272" y="4869160"/>
            <a:ext cx="1191106" cy="13626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normAutofit fontScale="90000"/>
          </a:bodyPr>
          <a:lstStyle/>
          <a:p>
            <a:r>
              <a:rPr lang="tr-TR" b="1" dirty="0" smtClean="0">
                <a:latin typeface="Bodoni MT" pitchFamily="18" charset="0"/>
              </a:rPr>
              <a:t>What’s the effect of this development to the sector?</a:t>
            </a:r>
            <a:endParaRPr lang="tr-TR" b="1" dirty="0">
              <a:latin typeface="Bodoni MT" pitchFamily="18" charset="0"/>
            </a:endParaRPr>
          </a:p>
        </p:txBody>
      </p:sp>
      <p:sp>
        <p:nvSpPr>
          <p:cNvPr id="3" name="Content Placeholder 2"/>
          <p:cNvSpPr>
            <a:spLocks noGrp="1"/>
          </p:cNvSpPr>
          <p:nvPr>
            <p:ph sz="quarter" idx="1"/>
          </p:nvPr>
        </p:nvSpPr>
        <p:spPr>
          <a:xfrm>
            <a:off x="323528" y="1628800"/>
            <a:ext cx="8363272" cy="5005536"/>
          </a:xfrm>
          <a:noFill/>
          <a:ln>
            <a:noFill/>
          </a:ln>
        </p:spPr>
        <p:txBody>
          <a:bodyPr>
            <a:normAutofit/>
          </a:bodyPr>
          <a:lstStyle/>
          <a:p>
            <a:r>
              <a:rPr lang="tr-TR" sz="3600" dirty="0" smtClean="0"/>
              <a:t>The capital needed in the sector has decreased</a:t>
            </a:r>
          </a:p>
          <a:p>
            <a:r>
              <a:rPr lang="tr-TR" sz="3600" dirty="0" smtClean="0"/>
              <a:t>To become rich or to go bankrupt has been easier.</a:t>
            </a:r>
          </a:p>
          <a:p>
            <a:r>
              <a:rPr lang="tr-TR" sz="3600" dirty="0" smtClean="0"/>
              <a:t>Personal abilities and imagination has become more important.</a:t>
            </a:r>
          </a:p>
          <a:p>
            <a:r>
              <a:rPr lang="tr-TR" sz="3600" dirty="0" smtClean="0"/>
              <a:t>There’s no space for the unqualified. </a:t>
            </a:r>
            <a:endParaRPr lang="tr-TR"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188640"/>
            <a:ext cx="8784976" cy="994122"/>
          </a:xfrm>
        </p:spPr>
        <p:txBody>
          <a:bodyPr>
            <a:normAutofit fontScale="90000"/>
          </a:bodyPr>
          <a:lstStyle/>
          <a:p>
            <a:r>
              <a:rPr lang="tr-TR" b="1" dirty="0" smtClean="0">
                <a:latin typeface="Bodoni MT" pitchFamily="18" charset="0"/>
              </a:rPr>
              <a:t>The Trends Related to the Textile Sector in the Industry 4.0 Period</a:t>
            </a:r>
            <a:endParaRPr lang="tr-TR" b="1" dirty="0">
              <a:latin typeface="Bodoni MT" pitchFamily="18" charset="0"/>
            </a:endParaRPr>
          </a:p>
        </p:txBody>
      </p:sp>
      <p:sp>
        <p:nvSpPr>
          <p:cNvPr id="3" name="Content Placeholder 2"/>
          <p:cNvSpPr>
            <a:spLocks noGrp="1"/>
          </p:cNvSpPr>
          <p:nvPr>
            <p:ph sz="quarter" idx="1"/>
          </p:nvPr>
        </p:nvSpPr>
        <p:spPr>
          <a:xfrm>
            <a:off x="0" y="1196752"/>
            <a:ext cx="9144000" cy="5293568"/>
          </a:xfrm>
        </p:spPr>
        <p:txBody>
          <a:bodyPr/>
          <a:lstStyle/>
          <a:p>
            <a:r>
              <a:rPr lang="tr-TR" b="1" dirty="0" smtClean="0">
                <a:solidFill>
                  <a:srgbClr val="FF0000"/>
                </a:solidFill>
              </a:rPr>
              <a:t>Smarter, Carriable, That Can be Personalized and can be connected to</a:t>
            </a:r>
          </a:p>
          <a:p>
            <a:endParaRPr lang="tr-TR" dirty="0">
              <a:solidFill>
                <a:srgbClr val="FF0000"/>
              </a:solidFill>
            </a:endParaRPr>
          </a:p>
        </p:txBody>
      </p:sp>
      <p:pic>
        <p:nvPicPr>
          <p:cNvPr id="3077" name="Picture 5" descr="C:\Users\-MED\Desktop\indir.jpg"/>
          <p:cNvPicPr>
            <a:picLocks noChangeAspect="1" noChangeArrowheads="1"/>
          </p:cNvPicPr>
          <p:nvPr/>
        </p:nvPicPr>
        <p:blipFill>
          <a:blip r:embed="rId2" cstate="print"/>
          <a:srcRect/>
          <a:stretch>
            <a:fillRect/>
          </a:stretch>
        </p:blipFill>
        <p:spPr bwMode="auto">
          <a:xfrm>
            <a:off x="683568" y="2060848"/>
            <a:ext cx="1135013" cy="1135013"/>
          </a:xfrm>
          <a:prstGeom prst="rect">
            <a:avLst/>
          </a:prstGeom>
          <a:noFill/>
        </p:spPr>
      </p:pic>
      <p:pic>
        <p:nvPicPr>
          <p:cNvPr id="3078" name="Picture 6" descr="C:\Users\-MED\Desktop\hospital_icon.jpg"/>
          <p:cNvPicPr>
            <a:picLocks noChangeAspect="1" noChangeArrowheads="1"/>
          </p:cNvPicPr>
          <p:nvPr/>
        </p:nvPicPr>
        <p:blipFill>
          <a:blip r:embed="rId3" cstate="print"/>
          <a:srcRect/>
          <a:stretch>
            <a:fillRect/>
          </a:stretch>
        </p:blipFill>
        <p:spPr bwMode="auto">
          <a:xfrm>
            <a:off x="4067944" y="2060848"/>
            <a:ext cx="1008112" cy="1008112"/>
          </a:xfrm>
          <a:prstGeom prst="rect">
            <a:avLst/>
          </a:prstGeom>
          <a:noFill/>
        </p:spPr>
      </p:pic>
      <p:pic>
        <p:nvPicPr>
          <p:cNvPr id="3079" name="Picture 7" descr="C:\Users\-MED\Desktop\helicopter-landing-on-helipad_icon-icons.com_70474.png"/>
          <p:cNvPicPr>
            <a:picLocks noChangeAspect="1" noChangeArrowheads="1"/>
          </p:cNvPicPr>
          <p:nvPr/>
        </p:nvPicPr>
        <p:blipFill>
          <a:blip r:embed="rId4" cstate="print"/>
          <a:srcRect/>
          <a:stretch>
            <a:fillRect/>
          </a:stretch>
        </p:blipFill>
        <p:spPr bwMode="auto">
          <a:xfrm>
            <a:off x="6948264" y="2204864"/>
            <a:ext cx="792088" cy="792088"/>
          </a:xfrm>
          <a:prstGeom prst="rect">
            <a:avLst/>
          </a:prstGeom>
          <a:noFill/>
        </p:spPr>
      </p:pic>
      <p:sp>
        <p:nvSpPr>
          <p:cNvPr id="12" name="TextBox 11"/>
          <p:cNvSpPr txBox="1"/>
          <p:nvPr/>
        </p:nvSpPr>
        <p:spPr>
          <a:xfrm>
            <a:off x="251520" y="3164681"/>
            <a:ext cx="3024336" cy="3416320"/>
          </a:xfrm>
          <a:prstGeom prst="rect">
            <a:avLst/>
          </a:prstGeom>
          <a:noFill/>
        </p:spPr>
        <p:txBody>
          <a:bodyPr wrap="square" rtlCol="0">
            <a:spAutoFit/>
          </a:bodyPr>
          <a:lstStyle/>
          <a:p>
            <a:r>
              <a:rPr lang="tr-TR" sz="2200" b="1" u="sng" dirty="0" smtClean="0">
                <a:latin typeface="Bodoni MT" pitchFamily="18" charset="0"/>
              </a:rPr>
              <a:t>ICT (Information &amp; Communication Technologies)</a:t>
            </a:r>
          </a:p>
          <a:p>
            <a:pPr>
              <a:buFont typeface="Arial" charset="0"/>
              <a:buChar char="•"/>
            </a:pPr>
            <a:r>
              <a:rPr lang="tr-TR" sz="2200" b="1" dirty="0" smtClean="0">
                <a:latin typeface="Bodoni MT" pitchFamily="18" charset="0"/>
              </a:rPr>
              <a:t>Smart watch, smart eye-glasses, etc.</a:t>
            </a:r>
          </a:p>
          <a:p>
            <a:pPr>
              <a:buFont typeface="Arial" charset="0"/>
              <a:buChar char="•"/>
            </a:pPr>
            <a:r>
              <a:rPr lang="tr-TR" sz="2200" b="1" dirty="0" smtClean="0">
                <a:latin typeface="Bodoni MT" pitchFamily="18" charset="0"/>
              </a:rPr>
              <a:t>Clothes that can make connection via voice or signals from human brain.</a:t>
            </a:r>
          </a:p>
          <a:p>
            <a:pPr>
              <a:buFont typeface="Arial" charset="0"/>
              <a:buChar char="•"/>
            </a:pPr>
            <a:endParaRPr lang="tr-TR" b="1" dirty="0">
              <a:latin typeface="Bodoni MT" pitchFamily="18" charset="0"/>
            </a:endParaRPr>
          </a:p>
        </p:txBody>
      </p:sp>
      <p:sp>
        <p:nvSpPr>
          <p:cNvPr id="13" name="TextBox 12"/>
          <p:cNvSpPr txBox="1"/>
          <p:nvPr/>
        </p:nvSpPr>
        <p:spPr>
          <a:xfrm>
            <a:off x="3635896" y="3212976"/>
            <a:ext cx="2088232" cy="3139321"/>
          </a:xfrm>
          <a:prstGeom prst="rect">
            <a:avLst/>
          </a:prstGeom>
          <a:noFill/>
        </p:spPr>
        <p:txBody>
          <a:bodyPr wrap="square" rtlCol="0">
            <a:spAutoFit/>
          </a:bodyPr>
          <a:lstStyle/>
          <a:p>
            <a:r>
              <a:rPr lang="tr-TR" sz="2200" b="1" u="sng" dirty="0" smtClean="0"/>
              <a:t>e-Health</a:t>
            </a:r>
          </a:p>
          <a:p>
            <a:r>
              <a:rPr lang="tr-TR" sz="2200" b="1" dirty="0" smtClean="0"/>
              <a:t>Clothes that can calculate and record vital signs and contact the nearest hospital in case of emergency</a:t>
            </a:r>
            <a:endParaRPr lang="tr-TR" sz="2200" b="1" dirty="0"/>
          </a:p>
        </p:txBody>
      </p:sp>
      <p:sp>
        <p:nvSpPr>
          <p:cNvPr id="14" name="TextBox 13"/>
          <p:cNvSpPr txBox="1"/>
          <p:nvPr/>
        </p:nvSpPr>
        <p:spPr>
          <a:xfrm>
            <a:off x="6156176" y="3212976"/>
            <a:ext cx="2520280" cy="3139321"/>
          </a:xfrm>
          <a:prstGeom prst="rect">
            <a:avLst/>
          </a:prstGeom>
          <a:noFill/>
        </p:spPr>
        <p:txBody>
          <a:bodyPr wrap="square" rtlCol="0">
            <a:spAutoFit/>
          </a:bodyPr>
          <a:lstStyle/>
          <a:p>
            <a:r>
              <a:rPr lang="tr-TR" sz="2200" b="1" u="sng" dirty="0" smtClean="0">
                <a:latin typeface="Bodoni MT" pitchFamily="18" charset="0"/>
              </a:rPr>
              <a:t>Defence Industry</a:t>
            </a:r>
          </a:p>
          <a:p>
            <a:pPr>
              <a:buFont typeface="Arial" charset="0"/>
              <a:buChar char="•"/>
            </a:pPr>
            <a:r>
              <a:rPr lang="tr-TR" sz="2200" b="1" dirty="0" smtClean="0">
                <a:latin typeface="Bodoni MT" pitchFamily="18" charset="0"/>
              </a:rPr>
              <a:t>Clothes adoptable to the environmental circumstances</a:t>
            </a:r>
          </a:p>
          <a:p>
            <a:pPr>
              <a:buFont typeface="Arial" charset="0"/>
              <a:buChar char="•"/>
            </a:pPr>
            <a:r>
              <a:rPr lang="tr-TR" sz="2200" b="1" dirty="0" smtClean="0">
                <a:latin typeface="Bodoni MT" pitchFamily="18" charset="0"/>
              </a:rPr>
              <a:t>Surfaces that can produce and save energy</a:t>
            </a:r>
          </a:p>
          <a:p>
            <a:r>
              <a:rPr lang="tr-TR" sz="2200" b="1" dirty="0" smtClean="0">
                <a:latin typeface="Bodoni MT" pitchFamily="18" charset="0"/>
              </a:rPr>
              <a:t> </a:t>
            </a:r>
            <a:endParaRPr lang="tr-TR" sz="2200" b="1" dirty="0">
              <a:latin typeface="Bodoni M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MED\Desktop\6447500_akıllı-ev-teknoloji-hat-ikon-web.jpg"/>
          <p:cNvPicPr>
            <a:picLocks noGrp="1" noChangeAspect="1" noChangeArrowheads="1"/>
          </p:cNvPicPr>
          <p:nvPr>
            <p:ph sz="quarter" idx="1"/>
          </p:nvPr>
        </p:nvPicPr>
        <p:blipFill>
          <a:blip r:embed="rId2" cstate="print"/>
          <a:srcRect/>
          <a:stretch>
            <a:fillRect/>
          </a:stretch>
        </p:blipFill>
        <p:spPr bwMode="auto">
          <a:xfrm>
            <a:off x="3347864" y="404664"/>
            <a:ext cx="1828800" cy="1828800"/>
          </a:xfrm>
          <a:prstGeom prst="rect">
            <a:avLst/>
          </a:prstGeom>
          <a:noFill/>
        </p:spPr>
      </p:pic>
      <p:pic>
        <p:nvPicPr>
          <p:cNvPr id="5" name="Picture 10" descr="C:\Users\-MED\Desktop\images.jpg"/>
          <p:cNvPicPr>
            <a:picLocks noChangeAspect="1" noChangeArrowheads="1"/>
          </p:cNvPicPr>
          <p:nvPr/>
        </p:nvPicPr>
        <p:blipFill>
          <a:blip r:embed="rId3" cstate="print"/>
          <a:srcRect/>
          <a:stretch>
            <a:fillRect/>
          </a:stretch>
        </p:blipFill>
        <p:spPr bwMode="auto">
          <a:xfrm>
            <a:off x="6660232" y="692696"/>
            <a:ext cx="1296144" cy="1296144"/>
          </a:xfrm>
          <a:prstGeom prst="rect">
            <a:avLst/>
          </a:prstGeom>
          <a:noFill/>
        </p:spPr>
      </p:pic>
      <p:pic>
        <p:nvPicPr>
          <p:cNvPr id="6" name="Picture 8" descr="C:\Users\-MED\Desktop\Sports-Football-icon.png"/>
          <p:cNvPicPr>
            <a:picLocks noChangeAspect="1" noChangeArrowheads="1"/>
          </p:cNvPicPr>
          <p:nvPr/>
        </p:nvPicPr>
        <p:blipFill>
          <a:blip r:embed="rId4" cstate="print"/>
          <a:srcRect/>
          <a:stretch>
            <a:fillRect/>
          </a:stretch>
        </p:blipFill>
        <p:spPr bwMode="auto">
          <a:xfrm>
            <a:off x="899592" y="764704"/>
            <a:ext cx="1152128" cy="1152128"/>
          </a:xfrm>
          <a:prstGeom prst="rect">
            <a:avLst/>
          </a:prstGeom>
          <a:noFill/>
        </p:spPr>
      </p:pic>
      <p:sp>
        <p:nvSpPr>
          <p:cNvPr id="7" name="TextBox 6"/>
          <p:cNvSpPr txBox="1"/>
          <p:nvPr/>
        </p:nvSpPr>
        <p:spPr>
          <a:xfrm>
            <a:off x="467544" y="2564904"/>
            <a:ext cx="2088232" cy="2677656"/>
          </a:xfrm>
          <a:prstGeom prst="rect">
            <a:avLst/>
          </a:prstGeom>
          <a:noFill/>
        </p:spPr>
        <p:txBody>
          <a:bodyPr wrap="square" rtlCol="0">
            <a:spAutoFit/>
          </a:bodyPr>
          <a:lstStyle/>
          <a:p>
            <a:r>
              <a:rPr lang="tr-TR" sz="2400" b="1" u="sng" dirty="0" smtClean="0">
                <a:latin typeface="Bodoni MT" pitchFamily="18" charset="0"/>
              </a:rPr>
              <a:t>Sports Equipments</a:t>
            </a:r>
            <a:endParaRPr lang="tr-TR" sz="2400" b="1" dirty="0" smtClean="0">
              <a:latin typeface="Bodoni MT" pitchFamily="18" charset="0"/>
            </a:endParaRPr>
          </a:p>
          <a:p>
            <a:r>
              <a:rPr lang="tr-TR" sz="2400" b="1" dirty="0" smtClean="0">
                <a:latin typeface="Bodoni MT" pitchFamily="18" charset="0"/>
              </a:rPr>
              <a:t>Clothes that can calculate, record and increase performance</a:t>
            </a:r>
            <a:endParaRPr lang="tr-TR" sz="2400" b="1" dirty="0">
              <a:latin typeface="Bodoni MT" pitchFamily="18" charset="0"/>
            </a:endParaRPr>
          </a:p>
        </p:txBody>
      </p:sp>
      <p:sp>
        <p:nvSpPr>
          <p:cNvPr id="8" name="TextBox 7"/>
          <p:cNvSpPr txBox="1"/>
          <p:nvPr/>
        </p:nvSpPr>
        <p:spPr>
          <a:xfrm>
            <a:off x="3347864" y="2492896"/>
            <a:ext cx="2304256" cy="3046988"/>
          </a:xfrm>
          <a:prstGeom prst="rect">
            <a:avLst/>
          </a:prstGeom>
          <a:noFill/>
        </p:spPr>
        <p:txBody>
          <a:bodyPr wrap="square" rtlCol="0">
            <a:spAutoFit/>
          </a:bodyPr>
          <a:lstStyle/>
          <a:p>
            <a:r>
              <a:rPr lang="tr-TR" sz="2400" b="1" u="sng" dirty="0" smtClean="0">
                <a:latin typeface="Bodoni MT" pitchFamily="18" charset="0"/>
              </a:rPr>
              <a:t>Home Technologies</a:t>
            </a:r>
            <a:endParaRPr lang="tr-TR" sz="2400" b="1" dirty="0" smtClean="0">
              <a:latin typeface="Bodoni MT" pitchFamily="18" charset="0"/>
            </a:endParaRPr>
          </a:p>
          <a:p>
            <a:r>
              <a:rPr lang="tr-TR" sz="2400" b="1" dirty="0" smtClean="0">
                <a:latin typeface="Bodoni MT" pitchFamily="18" charset="0"/>
              </a:rPr>
              <a:t>Homes that have the features of early warning  </a:t>
            </a:r>
          </a:p>
          <a:p>
            <a:r>
              <a:rPr lang="tr-TR" sz="2400" b="1" dirty="0" smtClean="0">
                <a:latin typeface="Bodoni MT" pitchFamily="18" charset="0"/>
              </a:rPr>
              <a:t>(floor materials, home textile materials) </a:t>
            </a:r>
            <a:endParaRPr lang="tr-TR" sz="2400" b="1" dirty="0">
              <a:latin typeface="Bodoni MT" pitchFamily="18" charset="0"/>
            </a:endParaRPr>
          </a:p>
        </p:txBody>
      </p:sp>
      <p:sp>
        <p:nvSpPr>
          <p:cNvPr id="9" name="TextBox 8"/>
          <p:cNvSpPr txBox="1"/>
          <p:nvPr/>
        </p:nvSpPr>
        <p:spPr>
          <a:xfrm>
            <a:off x="5940152" y="2492896"/>
            <a:ext cx="2880320" cy="2308324"/>
          </a:xfrm>
          <a:prstGeom prst="rect">
            <a:avLst/>
          </a:prstGeom>
          <a:noFill/>
        </p:spPr>
        <p:txBody>
          <a:bodyPr wrap="square" rtlCol="0">
            <a:spAutoFit/>
          </a:bodyPr>
          <a:lstStyle/>
          <a:p>
            <a:r>
              <a:rPr lang="tr-TR" sz="2400" b="1" u="sng" dirty="0" smtClean="0">
                <a:latin typeface="Bodoni MT" pitchFamily="18" charset="0"/>
              </a:rPr>
              <a:t>Consumer-friendly Products</a:t>
            </a:r>
          </a:p>
          <a:p>
            <a:r>
              <a:rPr lang="tr-TR" sz="2400" b="1" dirty="0" smtClean="0">
                <a:latin typeface="Bodoni MT" pitchFamily="18" charset="0"/>
              </a:rPr>
              <a:t>Conformist products that can cormform with changeable desires of consumers</a:t>
            </a:r>
            <a:endParaRPr lang="tr-TR" sz="2400" b="1" dirty="0">
              <a:latin typeface="Bodoni M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12968" cy="922114"/>
          </a:xfrm>
        </p:spPr>
        <p:txBody>
          <a:bodyPr>
            <a:normAutofit/>
          </a:bodyPr>
          <a:lstStyle/>
          <a:p>
            <a:r>
              <a:rPr lang="tr-TR" sz="2400" b="1" dirty="0" smtClean="0">
                <a:solidFill>
                  <a:srgbClr val="FF0000"/>
                </a:solidFill>
                <a:latin typeface="Bodoni MT" pitchFamily="18" charset="0"/>
              </a:rPr>
              <a:t>In 2025,  10% of the world’s population is going to use technologies that can be connected to the internet and that is wearable.</a:t>
            </a:r>
            <a:endParaRPr lang="tr-TR" sz="2400" b="1" dirty="0">
              <a:solidFill>
                <a:srgbClr val="FF0000"/>
              </a:solidFill>
              <a:latin typeface="Bodoni MT" pitchFamily="18" charset="0"/>
            </a:endParaRPr>
          </a:p>
        </p:txBody>
      </p:sp>
      <p:sp>
        <p:nvSpPr>
          <p:cNvPr id="3" name="Content Placeholder 2"/>
          <p:cNvSpPr>
            <a:spLocks noGrp="1"/>
          </p:cNvSpPr>
          <p:nvPr>
            <p:ph sz="quarter" idx="1"/>
          </p:nvPr>
        </p:nvSpPr>
        <p:spPr>
          <a:xfrm>
            <a:off x="251520" y="1052736"/>
            <a:ext cx="8640960" cy="5544616"/>
          </a:xfrm>
        </p:spPr>
        <p:txBody>
          <a:bodyPr>
            <a:normAutofit fontScale="77500" lnSpcReduction="20000"/>
          </a:bodyPr>
          <a:lstStyle/>
          <a:p>
            <a:r>
              <a:rPr lang="tr-TR" sz="8000" dirty="0" smtClean="0">
                <a:sym typeface="Wingdings 2"/>
              </a:rPr>
              <a:t></a:t>
            </a:r>
            <a:r>
              <a:rPr lang="tr-TR" sz="4600" u="sng" dirty="0" smtClean="0">
                <a:latin typeface="Bodoni MT" pitchFamily="18" charset="0"/>
                <a:sym typeface="Wingdings 2"/>
              </a:rPr>
              <a:t>Classic Textile: </a:t>
            </a:r>
          </a:p>
          <a:p>
            <a:r>
              <a:rPr lang="tr-TR" sz="3200" dirty="0" smtClean="0">
                <a:latin typeface="Bodoni MT" pitchFamily="18" charset="0"/>
                <a:sym typeface="Wingdings 2"/>
              </a:rPr>
              <a:t>The circulation of yarn-fabric-clothes</a:t>
            </a:r>
          </a:p>
          <a:p>
            <a:r>
              <a:rPr lang="tr-TR" sz="3200" dirty="0" smtClean="0">
                <a:latin typeface="Bodoni MT" pitchFamily="18" charset="0"/>
                <a:sym typeface="Wingdings 2"/>
              </a:rPr>
              <a:t>From agriculture and chemistry to textile</a:t>
            </a:r>
            <a:endParaRPr lang="tr-TR" sz="4400" dirty="0" smtClean="0">
              <a:latin typeface="Bodoni MT" pitchFamily="18" charset="0"/>
              <a:sym typeface="Wingdings 2"/>
            </a:endParaRPr>
          </a:p>
          <a:p>
            <a:r>
              <a:rPr lang="tr-TR" sz="8000" dirty="0" smtClean="0">
                <a:sym typeface="Wingdings 2"/>
              </a:rPr>
              <a:t></a:t>
            </a:r>
            <a:r>
              <a:rPr lang="tr-TR" sz="4400" u="sng" dirty="0" smtClean="0">
                <a:latin typeface="Bodoni MT" pitchFamily="18" charset="0"/>
                <a:sym typeface="Wingdings 2"/>
              </a:rPr>
              <a:t>Wearable Electronics:</a:t>
            </a:r>
          </a:p>
          <a:p>
            <a:r>
              <a:rPr lang="tr-TR" sz="3500" dirty="0" smtClean="0">
                <a:latin typeface="Bodoni MT" pitchFamily="18" charset="0"/>
                <a:sym typeface="Wingdings 2"/>
              </a:rPr>
              <a:t>Electronic materials that can be entegrated to clothes</a:t>
            </a:r>
          </a:p>
          <a:p>
            <a:r>
              <a:rPr lang="tr-TR" sz="3500" dirty="0" smtClean="0">
                <a:latin typeface="Bodoni MT" pitchFamily="18" charset="0"/>
                <a:sym typeface="Wingdings 2"/>
              </a:rPr>
              <a:t>From electronics and textile to confection</a:t>
            </a:r>
          </a:p>
          <a:p>
            <a:r>
              <a:rPr lang="tr-TR" sz="8000" dirty="0" smtClean="0">
                <a:sym typeface="Wingdings 2"/>
              </a:rPr>
              <a:t> </a:t>
            </a:r>
            <a:r>
              <a:rPr lang="tr-TR" sz="4400" u="sng" dirty="0" smtClean="0">
                <a:latin typeface="Bodoni MT" pitchFamily="18" charset="0"/>
                <a:sym typeface="Wingdings 2"/>
              </a:rPr>
              <a:t>e-Textile:</a:t>
            </a:r>
          </a:p>
          <a:p>
            <a:r>
              <a:rPr lang="tr-TR" sz="3800" dirty="0" smtClean="0">
                <a:latin typeface="Bodoni MT" pitchFamily="18" charset="0"/>
                <a:sym typeface="Wingdings 2"/>
              </a:rPr>
              <a:t>Textile, electronics &amp; nanotechnology work together</a:t>
            </a:r>
          </a:p>
          <a:p>
            <a:r>
              <a:rPr lang="tr-TR" sz="3800" dirty="0" smtClean="0">
                <a:latin typeface="Bodoni MT" pitchFamily="18" charset="0"/>
                <a:sym typeface="Wingdings 2"/>
              </a:rPr>
              <a:t>Organic productive fibers &amp; solar energy cells</a:t>
            </a:r>
          </a:p>
          <a:p>
            <a:endParaRPr lang="tr-TR" sz="8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quarter" idx="1"/>
          </p:nvPr>
        </p:nvPicPr>
        <p:blipFill>
          <a:blip r:embed="rId2" cstate="print"/>
          <a:srcRect/>
          <a:stretch>
            <a:fillRect/>
          </a:stretch>
        </p:blipFill>
        <p:spPr bwMode="auto">
          <a:xfrm>
            <a:off x="1979712" y="260648"/>
            <a:ext cx="4968553" cy="6365960"/>
          </a:xfrm>
          <a:prstGeom prst="rect">
            <a:avLst/>
          </a:prstGeom>
          <a:noFill/>
          <a:ln w="9525">
            <a:noFill/>
            <a:miter lim="800000"/>
            <a:headEnd/>
            <a:tailEnd/>
          </a:ln>
        </p:spPr>
      </p:pic>
      <p:sp>
        <p:nvSpPr>
          <p:cNvPr id="5" name="TextBox 4"/>
          <p:cNvSpPr txBox="1"/>
          <p:nvPr/>
        </p:nvSpPr>
        <p:spPr>
          <a:xfrm>
            <a:off x="2195736" y="188640"/>
            <a:ext cx="4752528" cy="646331"/>
          </a:xfrm>
          <a:prstGeom prst="rect">
            <a:avLst/>
          </a:prstGeom>
          <a:solidFill>
            <a:srgbClr val="FFC000"/>
          </a:solidFill>
        </p:spPr>
        <p:txBody>
          <a:bodyPr wrap="square" rtlCol="0">
            <a:spAutoFit/>
          </a:bodyPr>
          <a:lstStyle/>
          <a:p>
            <a:r>
              <a:rPr lang="tr-TR" b="1" dirty="0" smtClean="0"/>
              <a:t>Wearable Technology Market of the USA </a:t>
            </a:r>
          </a:p>
          <a:p>
            <a:r>
              <a:rPr lang="tr-TR" b="1" dirty="0" smtClean="0"/>
              <a:t>(Billion Dollars)</a:t>
            </a:r>
            <a:endParaRPr lang="tr-TR" b="1" dirty="0"/>
          </a:p>
        </p:txBody>
      </p:sp>
      <p:sp>
        <p:nvSpPr>
          <p:cNvPr id="6" name="TextBox 5"/>
          <p:cNvSpPr txBox="1"/>
          <p:nvPr/>
        </p:nvSpPr>
        <p:spPr>
          <a:xfrm>
            <a:off x="2267744" y="3284984"/>
            <a:ext cx="4752528" cy="369332"/>
          </a:xfrm>
          <a:prstGeom prst="rect">
            <a:avLst/>
          </a:prstGeom>
          <a:solidFill>
            <a:srgbClr val="FFC000"/>
          </a:solidFill>
        </p:spPr>
        <p:txBody>
          <a:bodyPr wrap="square" rtlCol="0">
            <a:spAutoFit/>
          </a:bodyPr>
          <a:lstStyle/>
          <a:p>
            <a:r>
              <a:rPr lang="tr-TR" b="1" dirty="0" smtClean="0"/>
              <a:t>Global Smart Textile Demand (Billion Dollars)</a:t>
            </a:r>
            <a:endParaRPr lang="tr-TR"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1020</TotalTime>
  <Words>725</Words>
  <Application>Microsoft Office PowerPoint</Application>
  <PresentationFormat>On-screen Show (4:3)</PresentationFormat>
  <Paragraphs>112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INDUSTRY 4.0 and the TEXTILE SECTOR</vt:lpstr>
      <vt:lpstr>PowerPoint Presentation</vt:lpstr>
      <vt:lpstr>INDUSTRY 4.0</vt:lpstr>
      <vt:lpstr>PowerPoint Presentation</vt:lpstr>
      <vt:lpstr>What’s the effect of this development to the sector?</vt:lpstr>
      <vt:lpstr>The Trends Related to the Textile Sector in the Industry 4.0 Period</vt:lpstr>
      <vt:lpstr>PowerPoint Presentation</vt:lpstr>
      <vt:lpstr>In 2025,  10% of the world’s population is going to use technologies that can be connected to the internet and that is wearable.</vt:lpstr>
      <vt:lpstr>PowerPoint Presentation</vt:lpstr>
      <vt:lpstr>Some of the Expected Changes in the Textile Sector</vt:lpstr>
      <vt:lpstr>PowerPoint Presentation</vt:lpstr>
      <vt:lpstr>PowerPoint Presentation</vt:lpstr>
      <vt:lpstr>The Top 10 Countries that Turkey Exports Textile to &amp;  Their Shares in the Market</vt:lpstr>
      <vt:lpstr>PowerPoint Presentation</vt:lpstr>
      <vt:lpstr>PowerPoint Presentation</vt:lpstr>
      <vt:lpstr>Conclusion</vt:lpstr>
      <vt:lpstr>The Textile Exportation Performance of Turkey in 2 017</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TEXTILE SECTOR</dc:title>
  <dc:creator>-MED</dc:creator>
  <cp:lastModifiedBy>Korisnik</cp:lastModifiedBy>
  <cp:revision>137</cp:revision>
  <dcterms:created xsi:type="dcterms:W3CDTF">2017-03-14T14:33:45Z</dcterms:created>
  <dcterms:modified xsi:type="dcterms:W3CDTF">2017-06-25T22:25:40Z</dcterms:modified>
</cp:coreProperties>
</file>